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98" r:id="rId2"/>
    <p:sldId id="352" r:id="rId3"/>
    <p:sldId id="353" r:id="rId4"/>
    <p:sldId id="362" r:id="rId5"/>
    <p:sldId id="371" r:id="rId6"/>
    <p:sldId id="363" r:id="rId7"/>
    <p:sldId id="315" r:id="rId8"/>
    <p:sldId id="354" r:id="rId9"/>
    <p:sldId id="355" r:id="rId10"/>
    <p:sldId id="364" r:id="rId11"/>
    <p:sldId id="316" r:id="rId12"/>
    <p:sldId id="357" r:id="rId13"/>
    <p:sldId id="356" r:id="rId14"/>
    <p:sldId id="317" r:id="rId15"/>
    <p:sldId id="358" r:id="rId16"/>
    <p:sldId id="359" r:id="rId17"/>
    <p:sldId id="293" r:id="rId18"/>
    <p:sldId id="360" r:id="rId19"/>
    <p:sldId id="361" r:id="rId20"/>
    <p:sldId id="369" r:id="rId21"/>
    <p:sldId id="367" r:id="rId22"/>
    <p:sldId id="366" r:id="rId23"/>
    <p:sldId id="280" r:id="rId24"/>
    <p:sldId id="262" r:id="rId25"/>
    <p:sldId id="277" r:id="rId26"/>
    <p:sldId id="339" r:id="rId27"/>
    <p:sldId id="351" r:id="rId28"/>
    <p:sldId id="343" r:id="rId29"/>
    <p:sldId id="281" r:id="rId30"/>
    <p:sldId id="326" r:id="rId31"/>
    <p:sldId id="350" r:id="rId32"/>
    <p:sldId id="400" r:id="rId33"/>
    <p:sldId id="374" r:id="rId34"/>
    <p:sldId id="375" r:id="rId35"/>
    <p:sldId id="287" r:id="rId36"/>
    <p:sldId id="288" r:id="rId37"/>
    <p:sldId id="397" r:id="rId38"/>
    <p:sldId id="396" r:id="rId39"/>
    <p:sldId id="399" r:id="rId40"/>
    <p:sldId id="325" r:id="rId41"/>
    <p:sldId id="341" r:id="rId42"/>
    <p:sldId id="345" r:id="rId43"/>
    <p:sldId id="258" r:id="rId44"/>
    <p:sldId id="401" r:id="rId45"/>
    <p:sldId id="286" r:id="rId46"/>
    <p:sldId id="403" r:id="rId47"/>
    <p:sldId id="405" r:id="rId48"/>
    <p:sldId id="268" r:id="rId49"/>
    <p:sldId id="311" r:id="rId50"/>
    <p:sldId id="256" r:id="rId51"/>
    <p:sldId id="406" r:id="rId52"/>
    <p:sldId id="296" r:id="rId53"/>
    <p:sldId id="407" r:id="rId54"/>
    <p:sldId id="274" r:id="rId55"/>
    <p:sldId id="408" r:id="rId56"/>
    <p:sldId id="30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405"/>
  </p:normalViewPr>
  <p:slideViewPr>
    <p:cSldViewPr snapToGrid="0" snapToObjects="1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2C55F-A764-FC44-BEEE-D7C4EE71CF9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BFE5B-39E0-E946-A2B0-503E8D94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1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6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61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8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6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1E1B-3D18-1F4F-AADF-FB00454DEB0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3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3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2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85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50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79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1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AEAE-9380-E944-B8FB-BA1C7F7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B660F-C7FA-FD4B-9125-440DD77C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70AC7-35E0-804C-83C2-2FCF68B7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12328-6AE1-D649-A994-8ED4E1F7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DA7EC-971F-1841-B9BC-E9CB596E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6E2D-2C6E-5B4B-AEE1-7BDAB3DD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3D927-F1E1-1945-8A7D-548A36ADD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AAA9-DA94-7045-B335-79DBA0ED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22B07-893F-D24F-A5D9-C55A33EA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E4E8-2A3C-1D4D-BFC0-F4F7ACAF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F7E4D-E1FB-814B-911A-C870A3B29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6E505-7FEA-D54A-9D27-64BA67D71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782D-1E97-7544-B9FB-BFB3EDF4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12A7C-1E52-0E49-B263-DA729878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475FE-CF97-B941-BE85-FF5708E1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9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7BB4-0641-4A4B-8296-DDF56F85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00AF-0F67-A34C-BB2B-FDA93BE8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1FB90-97B5-7941-906A-983BDD56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C833-215A-EB41-84A4-79332BC0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93B9-C539-8E4D-AD7E-E7C690EA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2408-1BC0-654A-A582-CEAF56CD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11575-C03F-D941-AC7A-1BBA414FD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C42C-4E2B-134F-902C-08560B4A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76FD7-258A-EB45-BBC8-CCB4BDE3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9ECD-5699-7D45-8A20-2E0A5F63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3DD3-1F11-0243-A23B-38A2A947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EF30-3D4D-544E-9C49-027C76B5F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7BA7E-B629-D548-9174-30E9EF4B8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C3EA-551B-EF47-B5CE-45B806E1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3BE34-6A7D-9243-824B-85C4DBF1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08E7B-A7CF-E647-9BDA-7CE7791D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695F-F03B-184F-A2DC-89AE1548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26B73-B2BA-9347-AD61-E1DD6072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A2C09-C6FC-7B47-9E19-AAF4FE677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F706F-D53E-7D4A-9F46-6F41A0EF7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8DF7E-3979-B544-BAB5-3D07852D9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D21FC-F29A-DA4E-9CC4-4E2616B9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B0028-C7C7-0241-8508-51BB5076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BC0A7-4482-C14D-AB22-D8F7920B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6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37ED-3847-6A45-BF4D-1D1D0518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5824-36F6-8849-B482-4C934324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B2867-D5B3-D846-9A26-B1F13048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C2380-C1A3-0C46-9694-6B58E315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3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C3485-4BBD-094F-9138-E7A0B14C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84B16-F00E-9C48-9288-EFC0740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7089-8451-3C44-BC05-933A41B8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9D60-9420-5645-85FC-6E94DDC6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D5CF-CDFD-504C-BB58-BA1F0B75F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595C8-268C-7148-A4C2-D29D40834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D1EA6-F10C-D34F-9734-31F1E103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6D20A-EB3F-DA46-946B-5ED5FF96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AC6E4-B8F4-3A40-B997-EFCD1D54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A9F5-254E-BF49-BCAC-C7180E87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3CCD3-7E1A-D84B-87A8-018BD576A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40E1-FD7E-1E4D-A4E9-F520F8C1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3B33-5ED4-1242-8F8D-2BDA6B1E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BA30C-2A0A-CE47-BF09-5EFAB0BF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664F-57C9-2B44-A85A-52F1F4CA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5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E024D-FD5F-5C4F-BEB6-1FFA516A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EE4D0-7211-A941-B8DD-35E7D2F1D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B5B1-3B7C-E946-9A6C-B4E8E5DE3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FD4A-6E0D-1944-BA5F-1755D1A7DD7B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1E672-1AA3-1342-9A1E-E5B7461BC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60A30-CACC-824C-8AB1-51BF6E363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30.png"/><Relationship Id="rId5" Type="http://schemas.openxmlformats.org/officeDocument/2006/relationships/image" Target="../media/image152.png"/><Relationship Id="rId10" Type="http://schemas.openxmlformats.org/officeDocument/2006/relationships/image" Target="../media/image200.png"/><Relationship Id="rId4" Type="http://schemas.openxmlformats.org/officeDocument/2006/relationships/image" Target="../media/image141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36.png"/><Relationship Id="rId12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7" Type="http://schemas.openxmlformats.org/officeDocument/2006/relationships/image" Target="../media/image3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50.png"/><Relationship Id="rId9" Type="http://schemas.openxmlformats.org/officeDocument/2006/relationships/image" Target="../media/image1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1200.png"/><Relationship Id="rId4" Type="http://schemas.openxmlformats.org/officeDocument/2006/relationships/image" Target="../media/image2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30.png"/><Relationship Id="rId7" Type="http://schemas.openxmlformats.org/officeDocument/2006/relationships/image" Target="../media/image171.png"/><Relationship Id="rId12" Type="http://schemas.openxmlformats.org/officeDocument/2006/relationships/image" Target="../media/image6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211.png"/><Relationship Id="rId5" Type="http://schemas.openxmlformats.org/officeDocument/2006/relationships/image" Target="../media/image153.png"/><Relationship Id="rId10" Type="http://schemas.openxmlformats.org/officeDocument/2006/relationships/image" Target="../media/image202.png"/><Relationship Id="rId4" Type="http://schemas.openxmlformats.org/officeDocument/2006/relationships/image" Target="../media/image142.png"/><Relationship Id="rId9" Type="http://schemas.openxmlformats.org/officeDocument/2006/relationships/image" Target="../media/image1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24F7B-69CA-C240-8026-F5838AE6FDC3}"/>
              </a:ext>
            </a:extLst>
          </p:cNvPr>
          <p:cNvSpPr txBox="1"/>
          <p:nvPr/>
        </p:nvSpPr>
        <p:spPr>
          <a:xfrm>
            <a:off x="694006" y="1659988"/>
            <a:ext cx="10803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Overview of all the thermodynamic surfaces we’ve worked with this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Recap weeks 10-14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1C99E-4DB9-154D-82DE-85605AB7CA19}"/>
              </a:ext>
            </a:extLst>
          </p:cNvPr>
          <p:cNvSpPr txBox="1"/>
          <p:nvPr/>
        </p:nvSpPr>
        <p:spPr>
          <a:xfrm>
            <a:off x="0" y="0"/>
            <a:ext cx="759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06780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0DCB6-018A-EE40-9B64-6EE662D52EFD}"/>
                  </a:ext>
                </a:extLst>
              </p:cNvPr>
              <p:cNvSpPr txBox="1"/>
              <p:nvPr/>
            </p:nvSpPr>
            <p:spPr>
              <a:xfrm>
                <a:off x="6905696" y="5452816"/>
                <a:ext cx="4548528" cy="1215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Joule-Thomson coefficient</a:t>
                </a:r>
              </a:p>
              <a:p>
                <a:pPr algn="ctr"/>
                <a:r>
                  <a:rPr lang="en-US" dirty="0"/>
                  <a:t>Measure by releasing compressed gas to air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0DCB6-018A-EE40-9B64-6EE662D5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96" y="5452816"/>
                <a:ext cx="4548528" cy="1215013"/>
              </a:xfrm>
              <a:prstGeom prst="rect">
                <a:avLst/>
              </a:prstGeom>
              <a:blipFill>
                <a:blip r:embed="rId6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B908B152-776E-D141-B455-94DF58D30C2A}"/>
              </a:ext>
            </a:extLst>
          </p:cNvPr>
          <p:cNvSpPr/>
          <p:nvPr/>
        </p:nvSpPr>
        <p:spPr>
          <a:xfrm rot="17346277" flipH="1">
            <a:off x="6889766" y="3344128"/>
            <a:ext cx="1850188" cy="2114505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8F6997-6E2D-7346-AC99-846ECBCC5BBC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C1A583-F339-F84D-865E-ECC8E5D72E68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1276A7-3612-1743-80B4-6B8F9FE95478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42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DAD02D9-4C99-6048-B8FC-4C972765E0D0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D9B3CB-A60B-C041-AEFF-8FACEC1BCD3B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C0AC4C-C5C2-5C45-ADEB-ACCC48242A39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54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8D33B1-2C23-4B45-A9DB-29FAF71DD2A2}"/>
              </a:ext>
            </a:extLst>
          </p:cNvPr>
          <p:cNvSpPr/>
          <p:nvPr/>
        </p:nvSpPr>
        <p:spPr>
          <a:xfrm rot="21189429">
            <a:off x="6403841" y="3401776"/>
            <a:ext cx="1852059" cy="1728538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272769-1657-E549-B786-B7D3E688A19C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505E5E-72BF-B540-96EA-63DB0011702B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E27AB7-28B0-F44F-8618-413479E26750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4E6BFA-FAC8-714F-A232-283657A69080}"/>
              </a:ext>
            </a:extLst>
          </p:cNvPr>
          <p:cNvSpPr txBox="1"/>
          <p:nvPr/>
        </p:nvSpPr>
        <p:spPr>
          <a:xfrm>
            <a:off x="7563090" y="5036397"/>
            <a:ext cx="412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volume goes up, Entropy (S) goes up</a:t>
            </a:r>
          </a:p>
        </p:txBody>
      </p:sp>
    </p:spTree>
    <p:extLst>
      <p:ext uri="{BB962C8B-B14F-4D97-AF65-F5344CB8AC3E}">
        <p14:creationId xmlns:p14="http://schemas.microsoft.com/office/powerpoint/2010/main" val="3646089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8D33B1-2C23-4B45-A9DB-29FAF71DD2A2}"/>
              </a:ext>
            </a:extLst>
          </p:cNvPr>
          <p:cNvSpPr/>
          <p:nvPr/>
        </p:nvSpPr>
        <p:spPr>
          <a:xfrm rot="393555">
            <a:off x="5361042" y="1748219"/>
            <a:ext cx="3874470" cy="3571109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3AC84-E777-B948-B7E9-8AD096BCB62D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25AEA6-DED2-CD41-8C25-B15C22CAFC8E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EC526F-3AD2-8C4E-89F5-FA1FDC2ED8C1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74C5D8-22D9-7A4C-9549-5C2BF347E37D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Entropy (S) goes up</a:t>
            </a:r>
          </a:p>
        </p:txBody>
      </p:sp>
    </p:spTree>
    <p:extLst>
      <p:ext uri="{BB962C8B-B14F-4D97-AF65-F5344CB8AC3E}">
        <p14:creationId xmlns:p14="http://schemas.microsoft.com/office/powerpoint/2010/main" val="414532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436DA83-9ADA-5A43-8E60-074A532FFFA8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AAF368-FA60-334B-A38E-45586302FC5E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AEEA63-103D-6746-B6C1-0D9985D84396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61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F6EF4DCC-0BD8-4741-8369-E288728E0328}"/>
              </a:ext>
            </a:extLst>
          </p:cNvPr>
          <p:cNvSpPr/>
          <p:nvPr/>
        </p:nvSpPr>
        <p:spPr>
          <a:xfrm rot="21189429">
            <a:off x="6361639" y="2695890"/>
            <a:ext cx="2610528" cy="2391602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756086-600F-BF4D-A9FF-2375C7F91DA8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14827D-FD43-384C-A2A9-66E2254DF050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21EAC-503D-4E4E-A791-D0F0C10F0F47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62B90B-FBA5-A34C-B068-232006DAED65}"/>
              </a:ext>
            </a:extLst>
          </p:cNvPr>
          <p:cNvSpPr txBox="1"/>
          <p:nvPr/>
        </p:nvSpPr>
        <p:spPr>
          <a:xfrm>
            <a:off x="7563090" y="5036397"/>
            <a:ext cx="412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pressure goes up, Entropy (S) goes down</a:t>
            </a:r>
          </a:p>
        </p:txBody>
      </p:sp>
    </p:spTree>
    <p:extLst>
      <p:ext uri="{BB962C8B-B14F-4D97-AF65-F5344CB8AC3E}">
        <p14:creationId xmlns:p14="http://schemas.microsoft.com/office/powerpoint/2010/main" val="351751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637CEB4C-EDE1-1B42-8F4D-1F9B7FE57650}"/>
              </a:ext>
            </a:extLst>
          </p:cNvPr>
          <p:cNvSpPr/>
          <p:nvPr/>
        </p:nvSpPr>
        <p:spPr>
          <a:xfrm rot="2140777">
            <a:off x="4686768" y="3903411"/>
            <a:ext cx="796786" cy="1074563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5B4865-21F6-FF44-9744-47ADF6C84103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D431C2-179F-C94B-B281-ED5F1A2A5CB8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AB6E62-FF69-2F45-A711-4268F68710BA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BD7341-FF2B-184F-9907-FD5EB4DDFDB7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Entropy (S) goes up</a:t>
            </a:r>
          </a:p>
        </p:txBody>
      </p:sp>
    </p:spTree>
    <p:extLst>
      <p:ext uri="{BB962C8B-B14F-4D97-AF65-F5344CB8AC3E}">
        <p14:creationId xmlns:p14="http://schemas.microsoft.com/office/powerpoint/2010/main" val="5511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G(T,P) as a thermodynamic surface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C24A17B-2E67-9D4E-89B4-FFF5C048A7A8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BAD808-B5AA-824D-AA04-293A52BEF2D1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E5378-89F9-F947-9421-A076B2CAD4D0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275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G(T,P) as a thermodynamic surface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9B64DF62-9163-604F-81DA-00FC76902BB4}"/>
              </a:ext>
            </a:extLst>
          </p:cNvPr>
          <p:cNvSpPr/>
          <p:nvPr/>
        </p:nvSpPr>
        <p:spPr>
          <a:xfrm rot="20874451" flipH="1">
            <a:off x="6431719" y="3343870"/>
            <a:ext cx="1004599" cy="1709233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22031A-5C3C-4243-AD11-DE9D825376EB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2F29B-31AB-5B4A-8920-C3D6258AC5C5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5838C-AE65-424C-8534-5AE41B2E0CA0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63C70D-2132-7342-A14E-07C6F01EBDD4}"/>
              </a:ext>
            </a:extLst>
          </p:cNvPr>
          <p:cNvSpPr txBox="1"/>
          <p:nvPr/>
        </p:nvSpPr>
        <p:spPr>
          <a:xfrm>
            <a:off x="7457147" y="4950723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pressure goes up, Gibbs energy (G) goes up</a:t>
            </a:r>
          </a:p>
        </p:txBody>
      </p:sp>
    </p:spTree>
    <p:extLst>
      <p:ext uri="{BB962C8B-B14F-4D97-AF65-F5344CB8AC3E}">
        <p14:creationId xmlns:p14="http://schemas.microsoft.com/office/powerpoint/2010/main" val="184928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G(T,P) as a thermodynamic surface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9B64DF62-9163-604F-81DA-00FC76902BB4}"/>
              </a:ext>
            </a:extLst>
          </p:cNvPr>
          <p:cNvSpPr/>
          <p:nvPr/>
        </p:nvSpPr>
        <p:spPr>
          <a:xfrm rot="21434303">
            <a:off x="4180437" y="3313210"/>
            <a:ext cx="1377485" cy="1808907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60E5EB-1F07-0046-B526-36A157BC477C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571BF3-6938-0041-91D0-6B60C8EBADFD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B9ECB-DF88-E64A-8349-9D635DFFE6BA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C2EAF3-6D07-274F-B713-F615CBBB4172}"/>
              </a:ext>
            </a:extLst>
          </p:cNvPr>
          <p:cNvSpPr txBox="1"/>
          <p:nvPr/>
        </p:nvSpPr>
        <p:spPr>
          <a:xfrm>
            <a:off x="4272914" y="5642480"/>
            <a:ext cx="4528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Gibbs energy (G) goes down</a:t>
            </a:r>
          </a:p>
        </p:txBody>
      </p:sp>
    </p:spTree>
    <p:extLst>
      <p:ext uri="{BB962C8B-B14F-4D97-AF65-F5344CB8AC3E}">
        <p14:creationId xmlns:p14="http://schemas.microsoft.com/office/powerpoint/2010/main" val="327656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4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Intersecting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27FCF-1FD5-1540-AC7C-64050E33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10" y="461665"/>
            <a:ext cx="5478780" cy="50654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74D7A5-14FB-A14C-BA6E-B03FEBDA0AF1}"/>
              </a:ext>
            </a:extLst>
          </p:cNvPr>
          <p:cNvGrpSpPr/>
          <p:nvPr/>
        </p:nvGrpSpPr>
        <p:grpSpPr>
          <a:xfrm>
            <a:off x="4613910" y="2202418"/>
            <a:ext cx="2655570" cy="738664"/>
            <a:chOff x="4613910" y="2202418"/>
            <a:chExt cx="2655570" cy="7386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EAA665-2E8A-2A47-A554-AAD5B513C0CD}"/>
                </a:ext>
              </a:extLst>
            </p:cNvPr>
            <p:cNvSpPr txBox="1"/>
            <p:nvPr/>
          </p:nvSpPr>
          <p:spPr>
            <a:xfrm>
              <a:off x="6457950" y="2571750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Liquid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D0E621-2B0E-FB49-9BEE-8AE45FBE9140}"/>
                </a:ext>
              </a:extLst>
            </p:cNvPr>
            <p:cNvSpPr txBox="1"/>
            <p:nvPr/>
          </p:nvSpPr>
          <p:spPr>
            <a:xfrm>
              <a:off x="4613910" y="220241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vapor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AEA79C-8ABC-054E-A673-2E943FE66EA4}"/>
              </a:ext>
            </a:extLst>
          </p:cNvPr>
          <p:cNvGrpSpPr/>
          <p:nvPr/>
        </p:nvGrpSpPr>
        <p:grpSpPr>
          <a:xfrm>
            <a:off x="3048000" y="4909762"/>
            <a:ext cx="5178312" cy="448554"/>
            <a:chOff x="3474198" y="4974922"/>
            <a:chExt cx="5178312" cy="44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3DD99-39C8-BD49-8B6E-149D3EE23CD4}"/>
                </a:ext>
              </a:extLst>
            </p:cNvPr>
            <p:cNvSpPr txBox="1"/>
            <p:nvPr/>
          </p:nvSpPr>
          <p:spPr>
            <a:xfrm rot="20623747">
              <a:off x="6515100" y="497492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1E61EB-47DF-BD48-A5BC-5E9E476B2DAF}"/>
                </a:ext>
              </a:extLst>
            </p:cNvPr>
            <p:cNvSpPr txBox="1"/>
            <p:nvPr/>
          </p:nvSpPr>
          <p:spPr>
            <a:xfrm rot="2423575">
              <a:off x="3474198" y="505414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07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Intersecting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90861-DE54-FE4D-B416-75B89049BB9C}"/>
              </a:ext>
            </a:extLst>
          </p:cNvPr>
          <p:cNvGrpSpPr/>
          <p:nvPr/>
        </p:nvGrpSpPr>
        <p:grpSpPr>
          <a:xfrm>
            <a:off x="2899410" y="461665"/>
            <a:ext cx="5478780" cy="5065469"/>
            <a:chOff x="2899410" y="461665"/>
            <a:chExt cx="5478780" cy="50654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F27FCF-1FD5-1540-AC7C-64050E33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9410" y="461665"/>
              <a:ext cx="5478780" cy="5065469"/>
            </a:xfrm>
            <a:prstGeom prst="rect">
              <a:avLst/>
            </a:prstGeom>
          </p:spPr>
        </p:pic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BE6BA17-D148-DD48-976E-3E7E1FA0B433}"/>
                </a:ext>
              </a:extLst>
            </p:cNvPr>
            <p:cNvSpPr/>
            <p:nvPr/>
          </p:nvSpPr>
          <p:spPr>
            <a:xfrm>
              <a:off x="5760720" y="3714750"/>
              <a:ext cx="553374" cy="1325880"/>
            </a:xfrm>
            <a:custGeom>
              <a:avLst/>
              <a:gdLst>
                <a:gd name="connsiteX0" fmla="*/ 0 w 553374"/>
                <a:gd name="connsiteY0" fmla="*/ 1428750 h 1428750"/>
                <a:gd name="connsiteX1" fmla="*/ 228600 w 553374"/>
                <a:gd name="connsiteY1" fmla="*/ 1348740 h 1428750"/>
                <a:gd name="connsiteX2" fmla="*/ 480060 w 553374"/>
                <a:gd name="connsiteY2" fmla="*/ 1200150 h 1428750"/>
                <a:gd name="connsiteX3" fmla="*/ 537210 w 553374"/>
                <a:gd name="connsiteY3" fmla="*/ 1051560 h 1428750"/>
                <a:gd name="connsiteX4" fmla="*/ 548640 w 553374"/>
                <a:gd name="connsiteY4" fmla="*/ 800100 h 1428750"/>
                <a:gd name="connsiteX5" fmla="*/ 468630 w 553374"/>
                <a:gd name="connsiteY5" fmla="*/ 582930 h 1428750"/>
                <a:gd name="connsiteX6" fmla="*/ 377190 w 553374"/>
                <a:gd name="connsiteY6" fmla="*/ 411480 h 1428750"/>
                <a:gd name="connsiteX7" fmla="*/ 285750 w 553374"/>
                <a:gd name="connsiteY7" fmla="*/ 251460 h 1428750"/>
                <a:gd name="connsiteX8" fmla="*/ 125730 w 553374"/>
                <a:gd name="connsiteY8" fmla="*/ 57150 h 1428750"/>
                <a:gd name="connsiteX9" fmla="*/ 68580 w 553374"/>
                <a:gd name="connsiteY9" fmla="*/ 0 h 1428750"/>
                <a:gd name="connsiteX10" fmla="*/ 68580 w 553374"/>
                <a:gd name="connsiteY10" fmla="*/ 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374" h="1428750">
                  <a:moveTo>
                    <a:pt x="0" y="1428750"/>
                  </a:moveTo>
                  <a:cubicBezTo>
                    <a:pt x="74295" y="1407795"/>
                    <a:pt x="148590" y="1386840"/>
                    <a:pt x="228600" y="1348740"/>
                  </a:cubicBezTo>
                  <a:cubicBezTo>
                    <a:pt x="308610" y="1310640"/>
                    <a:pt x="428625" y="1249680"/>
                    <a:pt x="480060" y="1200150"/>
                  </a:cubicBezTo>
                  <a:cubicBezTo>
                    <a:pt x="531495" y="1150620"/>
                    <a:pt x="525780" y="1118235"/>
                    <a:pt x="537210" y="1051560"/>
                  </a:cubicBezTo>
                  <a:cubicBezTo>
                    <a:pt x="548640" y="984885"/>
                    <a:pt x="560070" y="878205"/>
                    <a:pt x="548640" y="800100"/>
                  </a:cubicBezTo>
                  <a:cubicBezTo>
                    <a:pt x="537210" y="721995"/>
                    <a:pt x="497205" y="647700"/>
                    <a:pt x="468630" y="582930"/>
                  </a:cubicBezTo>
                  <a:cubicBezTo>
                    <a:pt x="440055" y="518160"/>
                    <a:pt x="407670" y="466725"/>
                    <a:pt x="377190" y="411480"/>
                  </a:cubicBezTo>
                  <a:cubicBezTo>
                    <a:pt x="346710" y="356235"/>
                    <a:pt x="327660" y="310515"/>
                    <a:pt x="285750" y="251460"/>
                  </a:cubicBezTo>
                  <a:cubicBezTo>
                    <a:pt x="243840" y="192405"/>
                    <a:pt x="125730" y="57150"/>
                    <a:pt x="125730" y="57150"/>
                  </a:cubicBezTo>
                  <a:cubicBezTo>
                    <a:pt x="89535" y="15240"/>
                    <a:pt x="68580" y="0"/>
                    <a:pt x="68580" y="0"/>
                  </a:cubicBezTo>
                  <a:lnTo>
                    <a:pt x="68580" y="0"/>
                  </a:ln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74D7A5-14FB-A14C-BA6E-B03FEBDA0AF1}"/>
              </a:ext>
            </a:extLst>
          </p:cNvPr>
          <p:cNvGrpSpPr/>
          <p:nvPr/>
        </p:nvGrpSpPr>
        <p:grpSpPr>
          <a:xfrm>
            <a:off x="4613910" y="2202418"/>
            <a:ext cx="2655570" cy="738664"/>
            <a:chOff x="4613910" y="2202418"/>
            <a:chExt cx="2655570" cy="7386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EAA665-2E8A-2A47-A554-AAD5B513C0CD}"/>
                </a:ext>
              </a:extLst>
            </p:cNvPr>
            <p:cNvSpPr txBox="1"/>
            <p:nvPr/>
          </p:nvSpPr>
          <p:spPr>
            <a:xfrm>
              <a:off x="6457950" y="2571750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Liquid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D0E621-2B0E-FB49-9BEE-8AE45FBE9140}"/>
                </a:ext>
              </a:extLst>
            </p:cNvPr>
            <p:cNvSpPr txBox="1"/>
            <p:nvPr/>
          </p:nvSpPr>
          <p:spPr>
            <a:xfrm>
              <a:off x="4613910" y="220241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vapor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AEA79C-8ABC-054E-A673-2E943FE66EA4}"/>
              </a:ext>
            </a:extLst>
          </p:cNvPr>
          <p:cNvGrpSpPr/>
          <p:nvPr/>
        </p:nvGrpSpPr>
        <p:grpSpPr>
          <a:xfrm>
            <a:off x="3048000" y="4909762"/>
            <a:ext cx="5178312" cy="448554"/>
            <a:chOff x="3474198" y="4974922"/>
            <a:chExt cx="5178312" cy="44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3DD99-39C8-BD49-8B6E-149D3EE23CD4}"/>
                </a:ext>
              </a:extLst>
            </p:cNvPr>
            <p:cNvSpPr txBox="1"/>
            <p:nvPr/>
          </p:nvSpPr>
          <p:spPr>
            <a:xfrm rot="20623747">
              <a:off x="6515100" y="497492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1E61EB-47DF-BD48-A5BC-5E9E476B2DAF}"/>
                </a:ext>
              </a:extLst>
            </p:cNvPr>
            <p:cNvSpPr txBox="1"/>
            <p:nvPr/>
          </p:nvSpPr>
          <p:spPr>
            <a:xfrm rot="2423575">
              <a:off x="3474198" y="505414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3AF06A-753E-2E49-AE0F-4A56AD9D41AF}"/>
              </a:ext>
            </a:extLst>
          </p:cNvPr>
          <p:cNvSpPr txBox="1"/>
          <p:nvPr/>
        </p:nvSpPr>
        <p:spPr>
          <a:xfrm>
            <a:off x="7141683" y="5313128"/>
            <a:ext cx="3908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Along a </a:t>
            </a:r>
            <a:r>
              <a:rPr lang="en-US" sz="2000" b="1" dirty="0"/>
              <a:t>phase boundary</a:t>
            </a:r>
            <a:endParaRPr lang="en-US" sz="2000" b="1" i="1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ABF3588-C722-4145-9408-D327FFEE539B}"/>
              </a:ext>
            </a:extLst>
          </p:cNvPr>
          <p:cNvSpPr/>
          <p:nvPr/>
        </p:nvSpPr>
        <p:spPr>
          <a:xfrm rot="16465597" flipH="1">
            <a:off x="6579690" y="4275626"/>
            <a:ext cx="865662" cy="1334021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68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Intersecting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90861-DE54-FE4D-B416-75B89049BB9C}"/>
              </a:ext>
            </a:extLst>
          </p:cNvPr>
          <p:cNvGrpSpPr/>
          <p:nvPr/>
        </p:nvGrpSpPr>
        <p:grpSpPr>
          <a:xfrm>
            <a:off x="2899410" y="461665"/>
            <a:ext cx="5478780" cy="5065469"/>
            <a:chOff x="2899410" y="461665"/>
            <a:chExt cx="5478780" cy="50654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F27FCF-1FD5-1540-AC7C-64050E33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9410" y="461665"/>
              <a:ext cx="5478780" cy="5065469"/>
            </a:xfrm>
            <a:prstGeom prst="rect">
              <a:avLst/>
            </a:prstGeom>
          </p:spPr>
        </p:pic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BE6BA17-D148-DD48-976E-3E7E1FA0B433}"/>
                </a:ext>
              </a:extLst>
            </p:cNvPr>
            <p:cNvSpPr/>
            <p:nvPr/>
          </p:nvSpPr>
          <p:spPr>
            <a:xfrm>
              <a:off x="5760720" y="3714750"/>
              <a:ext cx="553374" cy="1325880"/>
            </a:xfrm>
            <a:custGeom>
              <a:avLst/>
              <a:gdLst>
                <a:gd name="connsiteX0" fmla="*/ 0 w 553374"/>
                <a:gd name="connsiteY0" fmla="*/ 1428750 h 1428750"/>
                <a:gd name="connsiteX1" fmla="*/ 228600 w 553374"/>
                <a:gd name="connsiteY1" fmla="*/ 1348740 h 1428750"/>
                <a:gd name="connsiteX2" fmla="*/ 480060 w 553374"/>
                <a:gd name="connsiteY2" fmla="*/ 1200150 h 1428750"/>
                <a:gd name="connsiteX3" fmla="*/ 537210 w 553374"/>
                <a:gd name="connsiteY3" fmla="*/ 1051560 h 1428750"/>
                <a:gd name="connsiteX4" fmla="*/ 548640 w 553374"/>
                <a:gd name="connsiteY4" fmla="*/ 800100 h 1428750"/>
                <a:gd name="connsiteX5" fmla="*/ 468630 w 553374"/>
                <a:gd name="connsiteY5" fmla="*/ 582930 h 1428750"/>
                <a:gd name="connsiteX6" fmla="*/ 377190 w 553374"/>
                <a:gd name="connsiteY6" fmla="*/ 411480 h 1428750"/>
                <a:gd name="connsiteX7" fmla="*/ 285750 w 553374"/>
                <a:gd name="connsiteY7" fmla="*/ 251460 h 1428750"/>
                <a:gd name="connsiteX8" fmla="*/ 125730 w 553374"/>
                <a:gd name="connsiteY8" fmla="*/ 57150 h 1428750"/>
                <a:gd name="connsiteX9" fmla="*/ 68580 w 553374"/>
                <a:gd name="connsiteY9" fmla="*/ 0 h 1428750"/>
                <a:gd name="connsiteX10" fmla="*/ 68580 w 553374"/>
                <a:gd name="connsiteY10" fmla="*/ 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374" h="1428750">
                  <a:moveTo>
                    <a:pt x="0" y="1428750"/>
                  </a:moveTo>
                  <a:cubicBezTo>
                    <a:pt x="74295" y="1407795"/>
                    <a:pt x="148590" y="1386840"/>
                    <a:pt x="228600" y="1348740"/>
                  </a:cubicBezTo>
                  <a:cubicBezTo>
                    <a:pt x="308610" y="1310640"/>
                    <a:pt x="428625" y="1249680"/>
                    <a:pt x="480060" y="1200150"/>
                  </a:cubicBezTo>
                  <a:cubicBezTo>
                    <a:pt x="531495" y="1150620"/>
                    <a:pt x="525780" y="1118235"/>
                    <a:pt x="537210" y="1051560"/>
                  </a:cubicBezTo>
                  <a:cubicBezTo>
                    <a:pt x="548640" y="984885"/>
                    <a:pt x="560070" y="878205"/>
                    <a:pt x="548640" y="800100"/>
                  </a:cubicBezTo>
                  <a:cubicBezTo>
                    <a:pt x="537210" y="721995"/>
                    <a:pt x="497205" y="647700"/>
                    <a:pt x="468630" y="582930"/>
                  </a:cubicBezTo>
                  <a:cubicBezTo>
                    <a:pt x="440055" y="518160"/>
                    <a:pt x="407670" y="466725"/>
                    <a:pt x="377190" y="411480"/>
                  </a:cubicBezTo>
                  <a:cubicBezTo>
                    <a:pt x="346710" y="356235"/>
                    <a:pt x="327660" y="310515"/>
                    <a:pt x="285750" y="251460"/>
                  </a:cubicBezTo>
                  <a:cubicBezTo>
                    <a:pt x="243840" y="192405"/>
                    <a:pt x="125730" y="57150"/>
                    <a:pt x="125730" y="57150"/>
                  </a:cubicBezTo>
                  <a:cubicBezTo>
                    <a:pt x="89535" y="15240"/>
                    <a:pt x="68580" y="0"/>
                    <a:pt x="68580" y="0"/>
                  </a:cubicBezTo>
                  <a:lnTo>
                    <a:pt x="68580" y="0"/>
                  </a:ln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3AFEE-60C8-3F4E-B7E0-F34EB286DFF0}"/>
                  </a:ext>
                </a:extLst>
              </p:cNvPr>
              <p:cNvSpPr txBox="1"/>
              <p:nvPr/>
            </p:nvSpPr>
            <p:spPr>
              <a:xfrm>
                <a:off x="7141683" y="5313128"/>
                <a:ext cx="3908408" cy="1387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Along a </a:t>
                </a:r>
                <a:r>
                  <a:rPr lang="en-US" sz="2000" b="1" dirty="0"/>
                  <a:t>phase boundary</a:t>
                </a:r>
                <a:endParaRPr lang="en-US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dirty="0"/>
                  <a:t>(Clapeyron Equation)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3AFEE-60C8-3F4E-B7E0-F34EB286D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683" y="5313128"/>
                <a:ext cx="3908408" cy="1387431"/>
              </a:xfrm>
              <a:prstGeom prst="rect">
                <a:avLst/>
              </a:prstGeom>
              <a:blipFill>
                <a:blip r:embed="rId4"/>
                <a:stretch>
                  <a:fillRect t="-2727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>
            <a:extLst>
              <a:ext uri="{FF2B5EF4-FFF2-40B4-BE49-F238E27FC236}">
                <a16:creationId xmlns:a16="http://schemas.microsoft.com/office/drawing/2014/main" id="{575EEBC8-452F-A641-8067-2574DB189CC2}"/>
              </a:ext>
            </a:extLst>
          </p:cNvPr>
          <p:cNvSpPr/>
          <p:nvPr/>
        </p:nvSpPr>
        <p:spPr>
          <a:xfrm rot="16465597" flipH="1">
            <a:off x="6579690" y="4275626"/>
            <a:ext cx="865662" cy="1334021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A95EFA-8092-AD40-8445-C604592550C0}"/>
              </a:ext>
            </a:extLst>
          </p:cNvPr>
          <p:cNvGrpSpPr/>
          <p:nvPr/>
        </p:nvGrpSpPr>
        <p:grpSpPr>
          <a:xfrm>
            <a:off x="4613910" y="2202418"/>
            <a:ext cx="2655570" cy="738664"/>
            <a:chOff x="4613910" y="2202418"/>
            <a:chExt cx="2655570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964806-12D9-7D45-A452-8717D8E199DE}"/>
                </a:ext>
              </a:extLst>
            </p:cNvPr>
            <p:cNvSpPr txBox="1"/>
            <p:nvPr/>
          </p:nvSpPr>
          <p:spPr>
            <a:xfrm>
              <a:off x="6457950" y="2571750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Liquid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FDB3D-718B-9948-8849-9BDF7AAF3C2A}"/>
                </a:ext>
              </a:extLst>
            </p:cNvPr>
            <p:cNvSpPr txBox="1"/>
            <p:nvPr/>
          </p:nvSpPr>
          <p:spPr>
            <a:xfrm>
              <a:off x="4613910" y="220241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vapor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2D5F36-0A02-D047-A88E-D7455EE95C75}"/>
              </a:ext>
            </a:extLst>
          </p:cNvPr>
          <p:cNvGrpSpPr/>
          <p:nvPr/>
        </p:nvGrpSpPr>
        <p:grpSpPr>
          <a:xfrm>
            <a:off x="3048000" y="4909762"/>
            <a:ext cx="5178312" cy="448554"/>
            <a:chOff x="3474198" y="4974922"/>
            <a:chExt cx="5178312" cy="44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D816B-743F-404C-843E-BA7668650159}"/>
                </a:ext>
              </a:extLst>
            </p:cNvPr>
            <p:cNvSpPr txBox="1"/>
            <p:nvPr/>
          </p:nvSpPr>
          <p:spPr>
            <a:xfrm rot="20623747">
              <a:off x="6515100" y="497492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0AC231-E453-6143-A7DC-78FE2E24175B}"/>
                </a:ext>
              </a:extLst>
            </p:cNvPr>
            <p:cNvSpPr txBox="1"/>
            <p:nvPr/>
          </p:nvSpPr>
          <p:spPr>
            <a:xfrm rot="2423575">
              <a:off x="3474198" y="505414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67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C4322-2EA7-654F-9F85-A63E8B503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0" b="43095"/>
          <a:stretch/>
        </p:blipFill>
        <p:spPr>
          <a:xfrm>
            <a:off x="878915" y="498336"/>
            <a:ext cx="10434169" cy="6143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146BA-2288-F044-B651-A30C882F6A70}"/>
              </a:ext>
            </a:extLst>
          </p:cNvPr>
          <p:cNvSpPr txBox="1"/>
          <p:nvPr/>
        </p:nvSpPr>
        <p:spPr>
          <a:xfrm>
            <a:off x="0" y="36671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Summary of measurable quantities </a:t>
            </a:r>
          </a:p>
        </p:txBody>
      </p:sp>
    </p:spTree>
    <p:extLst>
      <p:ext uri="{BB962C8B-B14F-4D97-AF65-F5344CB8AC3E}">
        <p14:creationId xmlns:p14="http://schemas.microsoft.com/office/powerpoint/2010/main" val="237701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C9344-5E1F-1049-8604-40854940F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52" y="774655"/>
            <a:ext cx="3698718" cy="3065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8189F6-FDA7-DC4A-A7E0-98F1005E9C29}"/>
              </a:ext>
            </a:extLst>
          </p:cNvPr>
          <p:cNvSpPr txBox="1"/>
          <p:nvPr/>
        </p:nvSpPr>
        <p:spPr>
          <a:xfrm>
            <a:off x="-1" y="42501"/>
            <a:ext cx="1082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as a measure of choice</a:t>
            </a:r>
            <a:r>
              <a:rPr lang="en-US" sz="2400" b="1" i="1" dirty="0"/>
              <a:t> </a:t>
            </a:r>
            <a:r>
              <a:rPr lang="en-US" sz="2400" b="1" dirty="0"/>
              <a:t>(of where to go in space)</a:t>
            </a:r>
            <a:endParaRPr lang="en-US" sz="2400" b="1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EBCF6E-0749-F04D-973C-FB7B110471DD}"/>
              </a:ext>
            </a:extLst>
          </p:cNvPr>
          <p:cNvGrpSpPr/>
          <p:nvPr/>
        </p:nvGrpSpPr>
        <p:grpSpPr>
          <a:xfrm>
            <a:off x="2219916" y="3790606"/>
            <a:ext cx="7223342" cy="2693322"/>
            <a:chOff x="2219916" y="3840481"/>
            <a:chExt cx="7223342" cy="269332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3BD6E97-1E7F-4144-AD39-DE8D2661048C}"/>
                </a:ext>
              </a:extLst>
            </p:cNvPr>
            <p:cNvCxnSpPr>
              <a:cxnSpLocks/>
            </p:cNvCxnSpPr>
            <p:nvPr/>
          </p:nvCxnSpPr>
          <p:spPr>
            <a:xfrm>
              <a:off x="4596889" y="5370021"/>
              <a:ext cx="1632064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E0D176C-43B2-FA4B-BC55-226E1FC391E6}"/>
                </a:ext>
              </a:extLst>
            </p:cNvPr>
            <p:cNvGrpSpPr/>
            <p:nvPr/>
          </p:nvGrpSpPr>
          <p:grpSpPr>
            <a:xfrm>
              <a:off x="2219916" y="4588625"/>
              <a:ext cx="2177934" cy="1562792"/>
              <a:chOff x="2219916" y="4588625"/>
              <a:chExt cx="2177934" cy="1562792"/>
            </a:xfrm>
          </p:grpSpPr>
          <p:sp>
            <p:nvSpPr>
              <p:cNvPr id="2" name="Frame 1">
                <a:extLst>
                  <a:ext uri="{FF2B5EF4-FFF2-40B4-BE49-F238E27FC236}">
                    <a16:creationId xmlns:a16="http://schemas.microsoft.com/office/drawing/2014/main" id="{C494A259-0E37-3948-8CFD-A5FA29177745}"/>
                  </a:ext>
                </a:extLst>
              </p:cNvPr>
              <p:cNvSpPr/>
              <p:nvPr/>
            </p:nvSpPr>
            <p:spPr>
              <a:xfrm>
                <a:off x="2219916" y="4588625"/>
                <a:ext cx="2177934" cy="1562792"/>
              </a:xfrm>
              <a:prstGeom prst="frame">
                <a:avLst>
                  <a:gd name="adj1" fmla="val 61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351FB53-C44E-804B-BB37-088BD08E751A}"/>
                  </a:ext>
                </a:extLst>
              </p:cNvPr>
              <p:cNvGrpSpPr/>
              <p:nvPr/>
            </p:nvGrpSpPr>
            <p:grpSpPr>
              <a:xfrm>
                <a:off x="2631202" y="4966855"/>
                <a:ext cx="1292837" cy="702424"/>
                <a:chOff x="2631202" y="4966855"/>
                <a:chExt cx="1292837" cy="702424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9EDEEA6-5A18-5945-B506-00CBAC6EA916}"/>
                    </a:ext>
                  </a:extLst>
                </p:cNvPr>
                <p:cNvSpPr/>
                <p:nvPr/>
              </p:nvSpPr>
              <p:spPr>
                <a:xfrm>
                  <a:off x="2631202" y="5037513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B01444D-6999-2A42-AD8B-533A1E100532}"/>
                    </a:ext>
                  </a:extLst>
                </p:cNvPr>
                <p:cNvSpPr/>
                <p:nvPr/>
              </p:nvSpPr>
              <p:spPr>
                <a:xfrm>
                  <a:off x="3167358" y="5370021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50DEC45-DC24-3D47-A432-D8B20A754140}"/>
                    </a:ext>
                  </a:extLst>
                </p:cNvPr>
                <p:cNvSpPr/>
                <p:nvPr/>
              </p:nvSpPr>
              <p:spPr>
                <a:xfrm>
                  <a:off x="3640989" y="4966855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9E5DB71-05B1-9349-AC38-0FBB6F223E18}"/>
                </a:ext>
              </a:extLst>
            </p:cNvPr>
            <p:cNvGrpSpPr/>
            <p:nvPr/>
          </p:nvGrpSpPr>
          <p:grpSpPr>
            <a:xfrm>
              <a:off x="6395675" y="3840481"/>
              <a:ext cx="3047583" cy="2693322"/>
              <a:chOff x="6395675" y="3840481"/>
              <a:chExt cx="3047583" cy="269332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D8370A-9F61-704A-BB39-D96D6C454F67}"/>
                  </a:ext>
                </a:extLst>
              </p:cNvPr>
              <p:cNvGrpSpPr/>
              <p:nvPr/>
            </p:nvGrpSpPr>
            <p:grpSpPr>
              <a:xfrm>
                <a:off x="6395675" y="3840481"/>
                <a:ext cx="3047583" cy="2693322"/>
                <a:chOff x="6395675" y="3840481"/>
                <a:chExt cx="3047583" cy="2693322"/>
              </a:xfrm>
            </p:grpSpPr>
            <p:sp>
              <p:nvSpPr>
                <p:cNvPr id="7" name="Frame 6">
                  <a:extLst>
                    <a:ext uri="{FF2B5EF4-FFF2-40B4-BE49-F238E27FC236}">
                      <a16:creationId xmlns:a16="http://schemas.microsoft.com/office/drawing/2014/main" id="{8E421862-6985-A448-A7B7-C8166AB0C420}"/>
                    </a:ext>
                  </a:extLst>
                </p:cNvPr>
                <p:cNvSpPr/>
                <p:nvPr/>
              </p:nvSpPr>
              <p:spPr>
                <a:xfrm>
                  <a:off x="6395675" y="3840481"/>
                  <a:ext cx="3047583" cy="2693322"/>
                </a:xfrm>
                <a:prstGeom prst="frame">
                  <a:avLst>
                    <a:gd name="adj1" fmla="val 364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B7725B4F-00CD-6C48-AE7D-D37C6A01996B}"/>
                    </a:ext>
                  </a:extLst>
                </p:cNvPr>
                <p:cNvGrpSpPr/>
                <p:nvPr/>
              </p:nvGrpSpPr>
              <p:grpSpPr>
                <a:xfrm>
                  <a:off x="7232854" y="4420293"/>
                  <a:ext cx="1292837" cy="1899456"/>
                  <a:chOff x="2631202" y="4966855"/>
                  <a:chExt cx="1292837" cy="189945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B9C27CBB-E978-E841-9BFA-EDCB754ED90D}"/>
                      </a:ext>
                    </a:extLst>
                  </p:cNvPr>
                  <p:cNvSpPr/>
                  <p:nvPr/>
                </p:nvSpPr>
                <p:spPr>
                  <a:xfrm>
                    <a:off x="2631202" y="5037513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3A1D2BE4-424C-EA45-9060-55A3BD5BFD15}"/>
                      </a:ext>
                    </a:extLst>
                  </p:cNvPr>
                  <p:cNvSpPr/>
                  <p:nvPr/>
                </p:nvSpPr>
                <p:spPr>
                  <a:xfrm>
                    <a:off x="3443459" y="6567053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FACEB90B-435B-DF40-B12E-657C3C15397A}"/>
                      </a:ext>
                    </a:extLst>
                  </p:cNvPr>
                  <p:cNvSpPr/>
                  <p:nvPr/>
                </p:nvSpPr>
                <p:spPr>
                  <a:xfrm>
                    <a:off x="3640989" y="4966855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AB42A-C551-0D44-B356-FC1548DB05CB}"/>
                  </a:ext>
                </a:extLst>
              </p:cNvPr>
              <p:cNvSpPr txBox="1"/>
              <p:nvPr/>
            </p:nvSpPr>
            <p:spPr>
              <a:xfrm>
                <a:off x="6573934" y="4840337"/>
                <a:ext cx="26910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More choice about where to be </a:t>
                </a:r>
                <a:r>
                  <a:rPr lang="en-US" sz="2400" dirty="0">
                    <a:sym typeface="Wingdings" pitchFamily="2" charset="2"/>
                  </a:rPr>
                  <a:t> higher S</a:t>
                </a:r>
                <a:endParaRPr lang="en-US" sz="2400" dirty="0"/>
              </a:p>
            </p:txBody>
          </p: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E36767-778C-8C47-88CA-BEBF89647CBA}"/>
              </a:ext>
            </a:extLst>
          </p:cNvPr>
          <p:cNvCxnSpPr>
            <a:cxnSpLocks/>
          </p:cNvCxnSpPr>
          <p:nvPr/>
        </p:nvCxnSpPr>
        <p:spPr>
          <a:xfrm flipV="1">
            <a:off x="4536985" y="3241964"/>
            <a:ext cx="1664310" cy="15240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0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42500"/>
            <a:ext cx="1046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as a measure of choice (of how to distribute energy)</a:t>
            </a:r>
          </a:p>
        </p:txBody>
      </p:sp>
      <p:pic>
        <p:nvPicPr>
          <p:cNvPr id="3074" name="Picture 2" descr="Image result for image maxwell distribution">
            <a:extLst>
              <a:ext uri="{FF2B5EF4-FFF2-40B4-BE49-F238E27FC236}">
                <a16:creationId xmlns:a16="http://schemas.microsoft.com/office/drawing/2014/main" id="{0BA7F04F-9C0D-D048-BA45-D4F2B7A70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79" y="1348321"/>
            <a:ext cx="4980565" cy="29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E0286-C56C-494F-9742-488488E5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72" y="1003255"/>
            <a:ext cx="3698718" cy="30658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4AE774-A0B9-9B4C-AEBB-1458D80ED9FA}"/>
              </a:ext>
            </a:extLst>
          </p:cNvPr>
          <p:cNvCxnSpPr>
            <a:cxnSpLocks/>
          </p:cNvCxnSpPr>
          <p:nvPr/>
        </p:nvCxnSpPr>
        <p:spPr>
          <a:xfrm flipH="1" flipV="1">
            <a:off x="1851661" y="3228975"/>
            <a:ext cx="960119" cy="417195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6A022F-D563-B843-AF63-3FB985818350}"/>
              </a:ext>
            </a:extLst>
          </p:cNvPr>
          <p:cNvSpPr txBox="1"/>
          <p:nvPr/>
        </p:nvSpPr>
        <p:spPr>
          <a:xfrm>
            <a:off x="1851661" y="5116596"/>
            <a:ext cx="7905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choice about where to distribute energy </a:t>
            </a:r>
            <a:r>
              <a:rPr lang="en-US" sz="2400" dirty="0">
                <a:sym typeface="Wingdings" pitchFamily="2" charset="2"/>
              </a:rPr>
              <a:t> higher 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40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295991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295991" cy="490199"/>
              </a:xfrm>
              <a:prstGeom prst="rect">
                <a:avLst/>
              </a:prstGeom>
              <a:blipFill>
                <a:blip r:embed="rId3"/>
                <a:stretch>
                  <a:fillRect l="-826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AD6179-493F-D245-A601-7522E3F83047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049DF0-9F15-F14F-85B5-CE445FE6B429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8FCE07F-1221-3F4D-98FA-E01F539DB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CEF05A-67FB-F340-B02A-C44D21D2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398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CBAA7C2-FDB0-1648-B96F-447092658283}"/>
              </a:ext>
            </a:extLst>
          </p:cNvPr>
          <p:cNvGrpSpPr/>
          <p:nvPr/>
        </p:nvGrpSpPr>
        <p:grpSpPr>
          <a:xfrm>
            <a:off x="191996" y="1777251"/>
            <a:ext cx="6623073" cy="4546035"/>
            <a:chOff x="191996" y="1777251"/>
            <a:chExt cx="6623073" cy="454603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1E9B086-4530-9242-8838-359F35A4E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299" b="27699"/>
            <a:stretch/>
          </p:blipFill>
          <p:spPr>
            <a:xfrm>
              <a:off x="191996" y="1777251"/>
              <a:ext cx="6623073" cy="4546035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633A43-15C5-8D42-BB6E-54132B4B0EA6}"/>
                </a:ext>
              </a:extLst>
            </p:cNvPr>
            <p:cNvGrpSpPr/>
            <p:nvPr/>
          </p:nvGrpSpPr>
          <p:grpSpPr>
            <a:xfrm>
              <a:off x="493483" y="2092926"/>
              <a:ext cx="2825118" cy="2713215"/>
              <a:chOff x="493483" y="2092926"/>
              <a:chExt cx="2825118" cy="271321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75C705A-3325-BB43-A612-14789EFE13BE}"/>
                  </a:ext>
                </a:extLst>
              </p:cNvPr>
              <p:cNvGrpSpPr/>
              <p:nvPr/>
            </p:nvGrpSpPr>
            <p:grpSpPr>
              <a:xfrm>
                <a:off x="493483" y="2092926"/>
                <a:ext cx="2825118" cy="2713215"/>
                <a:chOff x="2218609" y="974247"/>
                <a:chExt cx="3682082" cy="36197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A178496-2986-BB46-BFBB-CE0BC8F688D0}"/>
                    </a:ext>
                  </a:extLst>
                </p:cNvPr>
                <p:cNvGrpSpPr/>
                <p:nvPr/>
              </p:nvGrpSpPr>
              <p:grpSpPr>
                <a:xfrm>
                  <a:off x="3133009" y="974247"/>
                  <a:ext cx="2767682" cy="3619700"/>
                  <a:chOff x="1308590" y="1469066"/>
                  <a:chExt cx="2190750" cy="2748079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F6A71B-148A-AB47-BC3A-14534D70AE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9340" y="1469066"/>
                    <a:ext cx="0" cy="1261730"/>
                  </a:xfrm>
                  <a:prstGeom prst="straightConnector1">
                    <a:avLst/>
                  </a:prstGeom>
                  <a:ln w="63500">
                    <a:solidFill>
                      <a:srgbClr val="FF000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88DCC477-EA40-734C-AA5C-093D68BA1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8590" y="3700631"/>
                    <a:ext cx="0" cy="516514"/>
                  </a:xfrm>
                  <a:prstGeom prst="straightConnector1">
                    <a:avLst/>
                  </a:prstGeom>
                  <a:ln w="63500">
                    <a:solidFill>
                      <a:srgbClr val="7030A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8E54EF-8538-B14E-9F24-ED3A16948ECA}"/>
                    </a:ext>
                  </a:extLst>
                </p:cNvPr>
                <p:cNvSpPr txBox="1"/>
                <p:nvPr/>
              </p:nvSpPr>
              <p:spPr>
                <a:xfrm>
                  <a:off x="2218609" y="107742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AA140D1-6773-E649-AC9D-6268AF2B5D75}"/>
                  </a:ext>
                </a:extLst>
              </p:cNvPr>
              <p:cNvSpPr/>
              <p:nvPr/>
            </p:nvSpPr>
            <p:spPr>
              <a:xfrm>
                <a:off x="1900402" y="3756146"/>
                <a:ext cx="166857" cy="1670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742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Supercooling and superheating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71587-6471-7445-B944-3B5DEA88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11" y="663891"/>
            <a:ext cx="5441726" cy="56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01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Thermodynamic Definition of Entropy (TDE)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don’t have an entropy-meter. However, the </a:t>
                </a:r>
                <a:r>
                  <a:rPr lang="en-US" sz="2400" b="1" dirty="0"/>
                  <a:t>Thermodynamic Definition of Entropy (TDE) </a:t>
                </a:r>
                <a:r>
                  <a:rPr lang="en-US" sz="2400" dirty="0"/>
                  <a:t>can help: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𝒓𝒆𝒗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where “rev” stands for a </a:t>
                </a:r>
                <a:r>
                  <a:rPr lang="en-US" sz="2400" b="1" dirty="0"/>
                  <a:t>reversible process</a:t>
                </a:r>
                <a:r>
                  <a:rPr lang="en-US" sz="2400" dirty="0"/>
                  <a:t>. What’s a reversible process? Generally, a process is reversible as long as there is </a:t>
                </a:r>
                <a:r>
                  <a:rPr lang="en-US" sz="2400" b="1" dirty="0"/>
                  <a:t>not a big temperature difference </a:t>
                </a:r>
                <a:r>
                  <a:rPr lang="en-US" sz="2400" dirty="0"/>
                  <a:t>between the system of interest and its surroundings, and we’re dealing with </a:t>
                </a:r>
                <a:r>
                  <a:rPr lang="en-US" sz="2400" b="1" dirty="0"/>
                  <a:t>pure substances</a:t>
                </a:r>
                <a:r>
                  <a:rPr lang="en-US" sz="2400" dirty="0"/>
                  <a:t>. So melting and freezing are reversible, but making coffee isn’t.</a:t>
                </a:r>
              </a:p>
              <a:p>
                <a:endParaRPr lang="en-US" sz="2400" dirty="0"/>
              </a:p>
              <a:p>
                <a:r>
                  <a:rPr lang="en-US" sz="2400" u="sng" dirty="0"/>
                  <a:t>Embedded in the TDE: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Adding</a:t>
                </a:r>
                <a:r>
                  <a:rPr lang="en-US" sz="2400" dirty="0"/>
                  <a:t> heat to an object means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up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Removing</a:t>
                </a:r>
                <a:r>
                  <a:rPr lang="en-US" sz="2400" dirty="0"/>
                  <a:t> heat from an object means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down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Adding heat to a </a:t>
                </a:r>
                <a:r>
                  <a:rPr lang="en-US" sz="2400" b="1" dirty="0"/>
                  <a:t>cold object </a:t>
                </a:r>
                <a:r>
                  <a:rPr lang="en-US" sz="2400" dirty="0"/>
                  <a:t>will raise its entropy </a:t>
                </a:r>
                <a:r>
                  <a:rPr lang="en-US" sz="2400" b="1" dirty="0"/>
                  <a:t>more</a:t>
                </a:r>
                <a:r>
                  <a:rPr lang="en-US" sz="2400" dirty="0"/>
                  <a:t> than adding the same amount of heat to an object that’s </a:t>
                </a:r>
                <a:r>
                  <a:rPr lang="en-US" sz="2400" b="1" dirty="0"/>
                  <a:t>already</a:t>
                </a:r>
                <a:r>
                  <a:rPr lang="en-US" sz="2400" dirty="0"/>
                  <a:t> </a:t>
                </a:r>
                <a:r>
                  <a:rPr lang="en-US" sz="2400" b="1" dirty="0"/>
                  <a:t>hot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blipFill>
                <a:blip r:embed="rId3"/>
                <a:stretch>
                  <a:fillRect l="-839" t="-932" r="-1153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ame 3">
            <a:extLst>
              <a:ext uri="{FF2B5EF4-FFF2-40B4-BE49-F238E27FC236}">
                <a16:creationId xmlns:a16="http://schemas.microsoft.com/office/drawing/2014/main" id="{3C4D4894-2377-224C-B5E9-B8F3BD4CAE18}"/>
              </a:ext>
            </a:extLst>
          </p:cNvPr>
          <p:cNvSpPr/>
          <p:nvPr/>
        </p:nvSpPr>
        <p:spPr>
          <a:xfrm>
            <a:off x="4872037" y="1062990"/>
            <a:ext cx="2425065" cy="9601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7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A great use of the TDE: to measure entropies of phase transitions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152400" y="1246628"/>
                <a:ext cx="12039600" cy="2423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Since phase transitions (melting, boiling, sublimation) occur at a fixed pressure and temperature, the TDE means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Water at 373 K has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=41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41000 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/373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</m:oMath>
                </a14:m>
                <a:r>
                  <a:rPr lang="en-US" sz="2400" b="1" i="1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46628"/>
                <a:ext cx="12039600" cy="2423740"/>
              </a:xfrm>
              <a:prstGeom prst="rect">
                <a:avLst/>
              </a:prstGeom>
              <a:blipFill>
                <a:blip r:embed="rId3"/>
                <a:stretch>
                  <a:fillRect l="-843" t="-1563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3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>
            <a:off x="2273098" y="2868930"/>
            <a:ext cx="4104936" cy="2251710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9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B680B26-E113-F046-84CF-4B859F76D824}"/>
              </a:ext>
            </a:extLst>
          </p:cNvPr>
          <p:cNvGrpSpPr/>
          <p:nvPr/>
        </p:nvGrpSpPr>
        <p:grpSpPr>
          <a:xfrm>
            <a:off x="303713" y="278086"/>
            <a:ext cx="3716465" cy="2790255"/>
            <a:chOff x="303713" y="278086"/>
            <a:chExt cx="3716465" cy="279025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2F4656-2340-2949-BF02-C0286131135E}"/>
                </a:ext>
              </a:extLst>
            </p:cNvPr>
            <p:cNvGrpSpPr/>
            <p:nvPr/>
          </p:nvGrpSpPr>
          <p:grpSpPr>
            <a:xfrm>
              <a:off x="303713" y="278086"/>
              <a:ext cx="3716465" cy="2790255"/>
              <a:chOff x="303713" y="278086"/>
              <a:chExt cx="3716465" cy="2790255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3D18B128-0EEB-714C-8012-9A18EA5DC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713" y="278086"/>
                <a:ext cx="3716465" cy="279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DBFB5E-7257-214C-B382-17DF97CEE661}"/>
                  </a:ext>
                </a:extLst>
              </p:cNvPr>
              <p:cNvCxnSpPr/>
              <p:nvPr/>
            </p:nvCxnSpPr>
            <p:spPr>
              <a:xfrm>
                <a:off x="1158406" y="2277726"/>
                <a:ext cx="1275268" cy="34164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FB8C8BC-4E91-A24A-9E6C-93A15945737C}"/>
                    </a:ext>
                  </a:extLst>
                </p:cNvPr>
                <p:cNvSpPr txBox="1"/>
                <p:nvPr/>
              </p:nvSpPr>
              <p:spPr>
                <a:xfrm>
                  <a:off x="2020576" y="1309849"/>
                  <a:ext cx="413098" cy="485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FB8C8BC-4E91-A24A-9E6C-93A159457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76" y="1309849"/>
                  <a:ext cx="413098" cy="485774"/>
                </a:xfrm>
                <a:prstGeom prst="rect">
                  <a:avLst/>
                </a:prstGeom>
                <a:blipFill>
                  <a:blip r:embed="rId3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F75523-2889-9D44-82A6-48571AC0BFCC}"/>
              </a:ext>
            </a:extLst>
          </p:cNvPr>
          <p:cNvGrpSpPr/>
          <p:nvPr/>
        </p:nvGrpSpPr>
        <p:grpSpPr>
          <a:xfrm>
            <a:off x="3207853" y="2965939"/>
            <a:ext cx="4408093" cy="3306070"/>
            <a:chOff x="3207853" y="2965939"/>
            <a:chExt cx="4408093" cy="330607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C941ACD-6E32-FB48-A663-899DACD15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853" y="2965939"/>
              <a:ext cx="4408093" cy="330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A137D8-5C67-6F4E-84DB-CD9A4E7C3E42}"/>
                    </a:ext>
                  </a:extLst>
                </p:cNvPr>
                <p:cNvSpPr txBox="1"/>
                <p:nvPr/>
              </p:nvSpPr>
              <p:spPr>
                <a:xfrm>
                  <a:off x="4389378" y="4297090"/>
                  <a:ext cx="1022521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A137D8-5C67-6F4E-84DB-CD9A4E7C3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378" y="4297090"/>
                  <a:ext cx="1022521" cy="4714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931DAD-6B5B-4C44-936A-DB994B4042B8}"/>
                    </a:ext>
                  </a:extLst>
                </p:cNvPr>
                <p:cNvSpPr txBox="1"/>
                <p:nvPr/>
              </p:nvSpPr>
              <p:spPr>
                <a:xfrm>
                  <a:off x="6002662" y="4124325"/>
                  <a:ext cx="1022521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931DAD-6B5B-4C44-936A-DB994B404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662" y="4124325"/>
                  <a:ext cx="1022521" cy="4714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DFFD92-E12C-8045-8D52-ED77A846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56" y="404853"/>
            <a:ext cx="3624105" cy="271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57A128-F566-7740-AC20-27A0C0200D58}"/>
                  </a:ext>
                </a:extLst>
              </p:cNvPr>
              <p:cNvSpPr txBox="1"/>
              <p:nvPr/>
            </p:nvSpPr>
            <p:spPr>
              <a:xfrm>
                <a:off x="442202" y="2714184"/>
                <a:ext cx="4408093" cy="61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57A128-F566-7740-AC20-27A0C020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2" y="2714184"/>
                <a:ext cx="4408093" cy="616964"/>
              </a:xfrm>
              <a:prstGeom prst="rect">
                <a:avLst/>
              </a:prstGeom>
              <a:blipFill>
                <a:blip r:embed="rId8"/>
                <a:stretch>
                  <a:fillRect l="-575" t="-104000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5D15F2-25A8-AC4B-82EC-D997D92BFB7C}"/>
                  </a:ext>
                </a:extLst>
              </p:cNvPr>
              <p:cNvSpPr txBox="1"/>
              <p:nvPr/>
            </p:nvSpPr>
            <p:spPr>
              <a:xfrm>
                <a:off x="7704304" y="2787504"/>
                <a:ext cx="4875781" cy="518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𝑉𝑑𝑃</m:t>
                        </m:r>
                      </m:e>
                    </m:nary>
                    <m: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5D15F2-25A8-AC4B-82EC-D997D92B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304" y="2787504"/>
                <a:ext cx="4875781" cy="518668"/>
              </a:xfrm>
              <a:prstGeom prst="rect">
                <a:avLst/>
              </a:prstGeom>
              <a:blipFill>
                <a:blip r:embed="rId9"/>
                <a:stretch>
                  <a:fillRect l="-260" t="-138095" b="-19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1D858F-DF73-C44A-B123-7C2CAF5D911B}"/>
                  </a:ext>
                </a:extLst>
              </p:cNvPr>
              <p:cNvSpPr txBox="1"/>
              <p:nvPr/>
            </p:nvSpPr>
            <p:spPr>
              <a:xfrm>
                <a:off x="7863638" y="4532796"/>
                <a:ext cx="4557115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+</a:t>
                </a: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1D858F-DF73-C44A-B123-7C2CAF5D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638" y="4532796"/>
                <a:ext cx="4557115" cy="503728"/>
              </a:xfrm>
              <a:prstGeom prst="rect">
                <a:avLst/>
              </a:prstGeom>
              <a:blipFill>
                <a:blip r:embed="rId10"/>
                <a:stretch>
                  <a:fillRect l="-278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BC4F3B-C03A-9449-A49C-77DE1144F765}"/>
                  </a:ext>
                </a:extLst>
              </p:cNvPr>
              <p:cNvSpPr txBox="1"/>
              <p:nvPr/>
            </p:nvSpPr>
            <p:spPr>
              <a:xfrm>
                <a:off x="9310309" y="1784836"/>
                <a:ext cx="67255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BC4F3B-C03A-9449-A49C-77DE1144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309" y="1784836"/>
                <a:ext cx="672553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41F501-6D42-E942-A6A2-4316E019F3D5}"/>
              </a:ext>
            </a:extLst>
          </p:cNvPr>
          <p:cNvCxnSpPr>
            <a:cxnSpLocks/>
          </p:cNvCxnSpPr>
          <p:nvPr/>
        </p:nvCxnSpPr>
        <p:spPr>
          <a:xfrm flipV="1">
            <a:off x="10215043" y="2069960"/>
            <a:ext cx="747709" cy="66297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6AF98C3-72BF-9B44-930C-01D2898C90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676" y="6137031"/>
            <a:ext cx="11766619" cy="6559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EC0267-A89F-4A4C-8E5A-CF69EFB9F9AE}"/>
              </a:ext>
            </a:extLst>
          </p:cNvPr>
          <p:cNvGrpSpPr/>
          <p:nvPr/>
        </p:nvGrpSpPr>
        <p:grpSpPr>
          <a:xfrm>
            <a:off x="6408820" y="989573"/>
            <a:ext cx="2060298" cy="1144389"/>
            <a:chOff x="6408820" y="989573"/>
            <a:chExt cx="2060298" cy="1144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33B67-CE6B-394E-9FF4-1D42C08D5FFC}"/>
                    </a:ext>
                  </a:extLst>
                </p:cNvPr>
                <p:cNvSpPr txBox="1"/>
                <p:nvPr/>
              </p:nvSpPr>
              <p:spPr>
                <a:xfrm>
                  <a:off x="6425918" y="989573"/>
                  <a:ext cx="2043200" cy="52322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400" b="1" dirty="0"/>
                    <a:t>constant if liquid or solid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33B67-CE6B-394E-9FF4-1D42C08D5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918" y="989573"/>
                  <a:ext cx="2043200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" t="-2326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306059-6B8E-9241-A853-EC309F9F35EA}"/>
                    </a:ext>
                  </a:extLst>
                </p:cNvPr>
                <p:cNvSpPr txBox="1"/>
                <p:nvPr/>
              </p:nvSpPr>
              <p:spPr>
                <a:xfrm>
                  <a:off x="6408820" y="1732505"/>
                  <a:ext cx="2043201" cy="40145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</m:oMath>
                  </a14:m>
                  <a:r>
                    <a:rPr lang="en-US" sz="1400" b="1" dirty="0"/>
                    <a:t>  if a gas</a:t>
                  </a:r>
                  <a:r>
                    <a:rPr lang="en-US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306059-6B8E-9241-A853-EC309F9F3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820" y="1732505"/>
                  <a:ext cx="2043201" cy="401457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D494D3-80DD-794B-8E8D-FDA76260F68F}"/>
              </a:ext>
            </a:extLst>
          </p:cNvPr>
          <p:cNvSpPr txBox="1"/>
          <p:nvPr/>
        </p:nvSpPr>
        <p:spPr>
          <a:xfrm>
            <a:off x="0" y="42500"/>
            <a:ext cx="1179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Construction S(T,P) by integrating and the idea of path independence</a:t>
            </a:r>
          </a:p>
        </p:txBody>
      </p:sp>
    </p:spTree>
    <p:extLst>
      <p:ext uri="{BB962C8B-B14F-4D97-AF65-F5344CB8AC3E}">
        <p14:creationId xmlns:p14="http://schemas.microsoft.com/office/powerpoint/2010/main" val="136418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F3E96F-9386-4445-8D43-8F437E271685}"/>
              </a:ext>
            </a:extLst>
          </p:cNvPr>
          <p:cNvSpPr txBox="1"/>
          <p:nvPr/>
        </p:nvSpPr>
        <p:spPr>
          <a:xfrm>
            <a:off x="0" y="33442"/>
            <a:ext cx="996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Two parts of the entropy</a:t>
            </a: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8B86F4-7008-E24D-80EA-DDC27DD835BC}"/>
              </a:ext>
            </a:extLst>
          </p:cNvPr>
          <p:cNvSpPr txBox="1"/>
          <p:nvPr/>
        </p:nvSpPr>
        <p:spPr>
          <a:xfrm>
            <a:off x="596437" y="1445791"/>
            <a:ext cx="105987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r>
              <a:rPr lang="en-US" sz="2400" dirty="0"/>
              <a:t> divides the question of spontaneity into two parts: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system</a:t>
            </a:r>
            <a:r>
              <a:rPr lang="en-US" sz="2400" dirty="0"/>
              <a:t> part that we can get at using differential equations of state for the entropy, and thermodynamic tables of </a:t>
            </a:r>
            <a:r>
              <a:rPr lang="en-US" sz="2400" b="1" dirty="0"/>
              <a:t>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surroundings</a:t>
            </a:r>
            <a:r>
              <a:rPr lang="en-US" sz="2400" dirty="0"/>
              <a:t> part that deals with the entropy change of the surroundings due to heat transfer, that we can get at using thermodynamic tables of </a:t>
            </a:r>
            <a:r>
              <a:rPr lang="en-US" sz="2400" b="1" dirty="0"/>
              <a:t>enthalpy</a:t>
            </a:r>
          </a:p>
        </p:txBody>
      </p:sp>
    </p:spTree>
    <p:extLst>
      <p:ext uri="{BB962C8B-B14F-4D97-AF65-F5344CB8AC3E}">
        <p14:creationId xmlns:p14="http://schemas.microsoft.com/office/powerpoint/2010/main" val="1668470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F3E96F-9386-4445-8D43-8F437E271685}"/>
              </a:ext>
            </a:extLst>
          </p:cNvPr>
          <p:cNvSpPr txBox="1"/>
          <p:nvPr/>
        </p:nvSpPr>
        <p:spPr>
          <a:xfrm>
            <a:off x="0" y="33442"/>
            <a:ext cx="996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2</a:t>
            </a:r>
            <a:r>
              <a:rPr lang="en-US" sz="2400" b="1" baseline="30000" dirty="0"/>
              <a:t>nd</a:t>
            </a:r>
            <a:r>
              <a:rPr lang="en-US" sz="2400" b="1" dirty="0"/>
              <a:t> Law of Thermodynamics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8B86F4-7008-E24D-80EA-DDC27DD835BC}"/>
                  </a:ext>
                </a:extLst>
              </p:cNvPr>
              <p:cNvSpPr txBox="1"/>
              <p:nvPr/>
            </p:nvSpPr>
            <p:spPr>
              <a:xfrm>
                <a:off x="596437" y="1445791"/>
                <a:ext cx="1059878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Putting these together, the 2</a:t>
                </a:r>
                <a:r>
                  <a:rPr lang="en-US" sz="2400" baseline="30000" dirty="0">
                    <a:ea typeface="Cambria Math" panose="02040503050406030204" pitchFamily="18" charset="0"/>
                  </a:rPr>
                  <a:t>nd</a:t>
                </a:r>
                <a:r>
                  <a:rPr lang="en-US" sz="2400" dirty="0">
                    <a:ea typeface="Cambria Math" panose="02040503050406030204" pitchFamily="18" charset="0"/>
                  </a:rPr>
                  <a:t> Law makes these predictions: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All spontaneous processes have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𝑡𝑟𝑠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 process is</a:t>
                </a:r>
                <a:r>
                  <a:rPr lang="en-US" sz="2400" b="1" dirty="0"/>
                  <a:t> not spontaneous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 process is</a:t>
                </a:r>
                <a:r>
                  <a:rPr lang="en-US" sz="2400" b="1" dirty="0"/>
                  <a:t> in equilibrium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8B86F4-7008-E24D-80EA-DDC27DD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37" y="1445791"/>
                <a:ext cx="10598784" cy="1569660"/>
              </a:xfrm>
              <a:prstGeom prst="rect">
                <a:avLst/>
              </a:prstGeom>
              <a:blipFill>
                <a:blip r:embed="rId2"/>
                <a:stretch>
                  <a:fillRect l="-958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00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B8266B-23EF-7C49-B074-74FE2E605654}"/>
              </a:ext>
            </a:extLst>
          </p:cNvPr>
          <p:cNvSpPr txBox="1"/>
          <p:nvPr/>
        </p:nvSpPr>
        <p:spPr>
          <a:xfrm>
            <a:off x="0" y="33442"/>
            <a:ext cx="996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How you did that in Python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F3BC6-A81A-3642-987E-82763D2D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49" y="1957720"/>
            <a:ext cx="5659051" cy="22797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3C5DC6-5141-7B46-9950-271D91F61F06}"/>
              </a:ext>
            </a:extLst>
          </p:cNvPr>
          <p:cNvGrpSpPr/>
          <p:nvPr/>
        </p:nvGrpSpPr>
        <p:grpSpPr>
          <a:xfrm>
            <a:off x="6248402" y="1957721"/>
            <a:ext cx="4898644" cy="3673983"/>
            <a:chOff x="7008807" y="1226296"/>
            <a:chExt cx="4898644" cy="367398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F81CA8F-7DFB-0742-8880-58397B4F4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807" y="1226296"/>
              <a:ext cx="4898644" cy="3673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7F50A-F5CF-8243-9467-E66C516D0708}"/>
                </a:ext>
              </a:extLst>
            </p:cNvPr>
            <p:cNvSpPr/>
            <p:nvPr/>
          </p:nvSpPr>
          <p:spPr>
            <a:xfrm>
              <a:off x="10886303" y="1858864"/>
              <a:ext cx="197709" cy="2047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EAD022-2FDC-BF4E-8684-2D7C4AB97FA3}"/>
              </a:ext>
            </a:extLst>
          </p:cNvPr>
          <p:cNvGrpSpPr/>
          <p:nvPr/>
        </p:nvGrpSpPr>
        <p:grpSpPr>
          <a:xfrm>
            <a:off x="10224750" y="1037128"/>
            <a:ext cx="1821016" cy="1117635"/>
            <a:chOff x="10224750" y="1037128"/>
            <a:chExt cx="1821016" cy="111763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C49666-F1B9-EF46-BF1C-2EAC267C1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750" y="2154763"/>
              <a:ext cx="167480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A36E7C-8A99-454B-B935-0F73E3D4E0BC}"/>
                    </a:ext>
                  </a:extLst>
                </p:cNvPr>
                <p:cNvSpPr txBox="1"/>
                <p:nvPr/>
              </p:nvSpPr>
              <p:spPr>
                <a:xfrm>
                  <a:off x="10359076" y="1037128"/>
                  <a:ext cx="16866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Liq-&gt;</a:t>
                  </a:r>
                  <a:r>
                    <a:rPr lang="en-US" dirty="0" err="1"/>
                    <a:t>vap</a:t>
                  </a:r>
                  <a:r>
                    <a:rPr lang="en-US" dirty="0"/>
                    <a:t> has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/>
                    <a:t>, spontaneous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A36E7C-8A99-454B-B935-0F73E3D4E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9076" y="1037128"/>
                  <a:ext cx="168669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2985"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B2D3F4-2A35-F44D-A5EE-4B8B1DC46A7E}"/>
              </a:ext>
            </a:extLst>
          </p:cNvPr>
          <p:cNvGrpSpPr/>
          <p:nvPr/>
        </p:nvGrpSpPr>
        <p:grpSpPr>
          <a:xfrm>
            <a:off x="8151338" y="1034390"/>
            <a:ext cx="1974559" cy="1120373"/>
            <a:chOff x="10322008" y="1091112"/>
            <a:chExt cx="1974559" cy="112037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1DC286-BCF8-E74F-A6DA-3899C6BAE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2008" y="2211485"/>
              <a:ext cx="19745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8BE51A0-346A-0A4C-A198-4376D63E7176}"/>
                    </a:ext>
                  </a:extLst>
                </p:cNvPr>
                <p:cNvSpPr txBox="1"/>
                <p:nvPr/>
              </p:nvSpPr>
              <p:spPr>
                <a:xfrm>
                  <a:off x="10322008" y="1091112"/>
                  <a:ext cx="16866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Liq</a:t>
                  </a:r>
                  <a:r>
                    <a:rPr lang="en-US" dirty="0"/>
                    <a:t>-&gt;</a:t>
                  </a:r>
                  <a:r>
                    <a:rPr lang="en-US" dirty="0" err="1"/>
                    <a:t>vap</a:t>
                  </a:r>
                  <a:r>
                    <a:rPr lang="en-US" dirty="0"/>
                    <a:t>; has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dirty="0"/>
                    <a:t>, not spontaneous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8BE51A0-346A-0A4C-A198-4376D63E7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2008" y="1091112"/>
                  <a:ext cx="1686690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2985"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9335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67842B3-6C4D-5340-95B1-5F24A40ED1B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4780" y="587302"/>
              <a:ext cx="7659495" cy="618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55058">
                      <a:extLst>
                        <a:ext uri="{9D8B030D-6E8A-4147-A177-3AD203B41FA5}">
                          <a16:colId xmlns:a16="http://schemas.microsoft.com/office/drawing/2014/main" val="2451354662"/>
                        </a:ext>
                      </a:extLst>
                    </a:gridCol>
                    <a:gridCol w="3604437">
                      <a:extLst>
                        <a:ext uri="{9D8B030D-6E8A-4147-A177-3AD203B41FA5}">
                          <a16:colId xmlns:a16="http://schemas.microsoft.com/office/drawing/2014/main" val="21018695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98303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97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55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623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973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67842B3-6C4D-5340-95B1-5F24A40ED1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9554376"/>
                  </p:ext>
                </p:extLst>
              </p:nvPr>
            </p:nvGraphicFramePr>
            <p:xfrm>
              <a:off x="2354780" y="587302"/>
              <a:ext cx="7659495" cy="618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55058">
                      <a:extLst>
                        <a:ext uri="{9D8B030D-6E8A-4147-A177-3AD203B41FA5}">
                          <a16:colId xmlns:a16="http://schemas.microsoft.com/office/drawing/2014/main" val="2451354662"/>
                        </a:ext>
                      </a:extLst>
                    </a:gridCol>
                    <a:gridCol w="3604437">
                      <a:extLst>
                        <a:ext uri="{9D8B030D-6E8A-4147-A177-3AD203B41FA5}">
                          <a16:colId xmlns:a16="http://schemas.microsoft.com/office/drawing/2014/main" val="21018695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3" t="-2778" r="-89375" b="-12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028" t="-2778" r="-704" b="-1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9830319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97885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557801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623905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9731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B743CC-CCE1-894F-BBD8-1C361C0CD0A1}"/>
              </a:ext>
            </a:extLst>
          </p:cNvPr>
          <p:cNvSpPr txBox="1"/>
          <p:nvPr/>
        </p:nvSpPr>
        <p:spPr>
          <a:xfrm>
            <a:off x="-1" y="33442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Systematizing the enthalpic/entropic favorability/unfavorability picture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0193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151453" y="138813"/>
            <a:ext cx="996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A caveat: the entropy of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/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for </a:t>
                </a:r>
                <a:r>
                  <a:rPr lang="en-US" sz="2400" b="1" dirty="0"/>
                  <a:t>all spontaneous processes</a:t>
                </a:r>
                <a:r>
                  <a:rPr lang="en-US" sz="2400" dirty="0"/>
                  <a:t>. This is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 Law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  <a:blipFill>
                <a:blip r:embed="rId3"/>
                <a:stretch>
                  <a:fillRect l="-1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5205DD6A-A788-854F-8D3E-57B398B08E77}"/>
              </a:ext>
            </a:extLst>
          </p:cNvPr>
          <p:cNvSpPr/>
          <p:nvPr/>
        </p:nvSpPr>
        <p:spPr>
          <a:xfrm rot="5400000">
            <a:off x="2471055" y="930781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EFE2A-7282-4D46-9695-7266C43FBB03}"/>
              </a:ext>
            </a:extLst>
          </p:cNvPr>
          <p:cNvSpPr txBox="1"/>
          <p:nvPr/>
        </p:nvSpPr>
        <p:spPr>
          <a:xfrm>
            <a:off x="2268582" y="1483549"/>
            <a:ext cx="6276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about entropy changes of the surroundings due to heat going in/out</a:t>
            </a:r>
          </a:p>
        </p:txBody>
      </p:sp>
    </p:spTree>
    <p:extLst>
      <p:ext uri="{BB962C8B-B14F-4D97-AF65-F5344CB8AC3E}">
        <p14:creationId xmlns:p14="http://schemas.microsoft.com/office/powerpoint/2010/main" val="4168944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/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for </a:t>
                </a:r>
                <a:r>
                  <a:rPr lang="en-US" sz="2400" b="1" dirty="0"/>
                  <a:t>all spontaneous processes</a:t>
                </a:r>
                <a:r>
                  <a:rPr lang="en-US" sz="2400" dirty="0"/>
                  <a:t>. This is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 Law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  <a:blipFill>
                <a:blip r:embed="rId3"/>
                <a:stretch>
                  <a:fillRect l="-1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F1E0FB96-B071-B441-B23F-287C4F14A392}"/>
              </a:ext>
            </a:extLst>
          </p:cNvPr>
          <p:cNvSpPr/>
          <p:nvPr/>
        </p:nvSpPr>
        <p:spPr>
          <a:xfrm rot="5400000">
            <a:off x="1489164" y="923986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44C1F-5DB8-1843-AF97-D552AC04BD1B}"/>
              </a:ext>
            </a:extLst>
          </p:cNvPr>
          <p:cNvSpPr txBox="1"/>
          <p:nvPr/>
        </p:nvSpPr>
        <p:spPr>
          <a:xfrm>
            <a:off x="304799" y="3557510"/>
            <a:ext cx="11295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Before, we said this was all about physical changes (boiling, melting) and chemical transformations (reactions).</a:t>
            </a:r>
          </a:p>
          <a:p>
            <a:endParaRPr lang="en-US" sz="2400" dirty="0"/>
          </a:p>
          <a:p>
            <a:r>
              <a:rPr lang="en-US" sz="2400" dirty="0"/>
              <a:t>Now, we’re saying that it’s also about mixing.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48E8E0-A619-244A-9F7D-A6CF36EC9296}"/>
              </a:ext>
            </a:extLst>
          </p:cNvPr>
          <p:cNvCxnSpPr/>
          <p:nvPr/>
        </p:nvCxnSpPr>
        <p:spPr>
          <a:xfrm>
            <a:off x="1629591" y="1588124"/>
            <a:ext cx="0" cy="1729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5205DD6A-A788-854F-8D3E-57B398B08E77}"/>
              </a:ext>
            </a:extLst>
          </p:cNvPr>
          <p:cNvSpPr/>
          <p:nvPr/>
        </p:nvSpPr>
        <p:spPr>
          <a:xfrm rot="5400000">
            <a:off x="2471055" y="930781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EFE2A-7282-4D46-9695-7266C43FBB03}"/>
              </a:ext>
            </a:extLst>
          </p:cNvPr>
          <p:cNvSpPr txBox="1"/>
          <p:nvPr/>
        </p:nvSpPr>
        <p:spPr>
          <a:xfrm>
            <a:off x="2268582" y="1483549"/>
            <a:ext cx="6276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about entropy changes of the surroundings due to heat going in/out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1F9B6-2BAB-E24C-AFC1-7B482FCCD724}"/>
              </a:ext>
            </a:extLst>
          </p:cNvPr>
          <p:cNvSpPr txBox="1"/>
          <p:nvPr/>
        </p:nvSpPr>
        <p:spPr>
          <a:xfrm>
            <a:off x="151453" y="138813"/>
            <a:ext cx="996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A caveat: the entropy of mixing</a:t>
            </a:r>
          </a:p>
        </p:txBody>
      </p:sp>
    </p:spTree>
    <p:extLst>
      <p:ext uri="{BB962C8B-B14F-4D97-AF65-F5344CB8AC3E}">
        <p14:creationId xmlns:p14="http://schemas.microsoft.com/office/powerpoint/2010/main" val="315496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1EED442-9275-2F47-B006-0515B7507435}"/>
              </a:ext>
            </a:extLst>
          </p:cNvPr>
          <p:cNvSpPr/>
          <p:nvPr/>
        </p:nvSpPr>
        <p:spPr>
          <a:xfrm>
            <a:off x="6418729" y="971917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B6D66F-040E-2943-83C7-8E58E419FB5D}"/>
              </a:ext>
            </a:extLst>
          </p:cNvPr>
          <p:cNvSpPr/>
          <p:nvPr/>
        </p:nvSpPr>
        <p:spPr>
          <a:xfrm>
            <a:off x="607955" y="991961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113707" y="120883"/>
            <a:ext cx="996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Entropy (and enthalpy) of dilution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32C7F7-A188-D14B-96E3-5545C116D0B1}"/>
              </a:ext>
            </a:extLst>
          </p:cNvPr>
          <p:cNvGrpSpPr/>
          <p:nvPr/>
        </p:nvGrpSpPr>
        <p:grpSpPr>
          <a:xfrm>
            <a:off x="549222" y="984109"/>
            <a:ext cx="11002526" cy="1986281"/>
            <a:chOff x="549222" y="984109"/>
            <a:chExt cx="11002526" cy="19862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688D2E8-2DB5-CA46-854A-45443EFF8D42}"/>
                </a:ext>
              </a:extLst>
            </p:cNvPr>
            <p:cNvGrpSpPr/>
            <p:nvPr/>
          </p:nvGrpSpPr>
          <p:grpSpPr>
            <a:xfrm>
              <a:off x="549222" y="984109"/>
              <a:ext cx="11002526" cy="1978430"/>
              <a:chOff x="565265" y="615141"/>
              <a:chExt cx="11002526" cy="19784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CF3292A-9CF3-7949-A22C-B7C7405637A8}"/>
                  </a:ext>
                </a:extLst>
              </p:cNvPr>
              <p:cNvGrpSpPr/>
              <p:nvPr/>
            </p:nvGrpSpPr>
            <p:grpSpPr>
              <a:xfrm>
                <a:off x="565265" y="615141"/>
                <a:ext cx="5189149" cy="1978430"/>
                <a:chOff x="565265" y="615142"/>
                <a:chExt cx="5569528" cy="1978429"/>
              </a:xfrm>
            </p:grpSpPr>
            <p:sp>
              <p:nvSpPr>
                <p:cNvPr id="32" name="Frame 31">
                  <a:extLst>
                    <a:ext uri="{FF2B5EF4-FFF2-40B4-BE49-F238E27FC236}">
                      <a16:creationId xmlns:a16="http://schemas.microsoft.com/office/drawing/2014/main" id="{4EAC890C-E1E4-F04C-900D-F566440155D4}"/>
                    </a:ext>
                  </a:extLst>
                </p:cNvPr>
                <p:cNvSpPr/>
                <p:nvPr/>
              </p:nvSpPr>
              <p:spPr>
                <a:xfrm>
                  <a:off x="565265" y="615142"/>
                  <a:ext cx="5569528" cy="1978429"/>
                </a:xfrm>
                <a:prstGeom prst="frame">
                  <a:avLst>
                    <a:gd name="adj1" fmla="val 325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C244131-0B44-EB43-B34D-C647C66DF17E}"/>
                    </a:ext>
                  </a:extLst>
                </p:cNvPr>
                <p:cNvGrpSpPr/>
                <p:nvPr/>
              </p:nvGrpSpPr>
              <p:grpSpPr>
                <a:xfrm>
                  <a:off x="1011191" y="1418392"/>
                  <a:ext cx="704192" cy="813303"/>
                  <a:chOff x="7961586" y="3080780"/>
                  <a:chExt cx="704192" cy="813303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FEF11A15-3234-484F-AED4-75C4D8B38854}"/>
                      </a:ext>
                    </a:extLst>
                  </p:cNvPr>
                  <p:cNvSpPr/>
                  <p:nvPr/>
                </p:nvSpPr>
                <p:spPr>
                  <a:xfrm>
                    <a:off x="7961586" y="32745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D68AE01-18CF-5C40-8D14-97F054D4F32A}"/>
                      </a:ext>
                    </a:extLst>
                  </p:cNvPr>
                  <p:cNvSpPr/>
                  <p:nvPr/>
                </p:nvSpPr>
                <p:spPr>
                  <a:xfrm>
                    <a:off x="8508123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BC9C4F9-D3DB-0242-8D84-C1CE784175F8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93518172-C7F5-F04C-B0F9-A442DE48D3EB}"/>
                      </a:ext>
                    </a:extLst>
                  </p:cNvPr>
                  <p:cNvSpPr/>
                  <p:nvPr/>
                </p:nvSpPr>
                <p:spPr>
                  <a:xfrm>
                    <a:off x="8418786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A66EF09-5960-2248-9891-5432F384D18B}"/>
                  </a:ext>
                </a:extLst>
              </p:cNvPr>
              <p:cNvGrpSpPr/>
              <p:nvPr/>
            </p:nvGrpSpPr>
            <p:grpSpPr>
              <a:xfrm>
                <a:off x="6378642" y="615141"/>
                <a:ext cx="5189149" cy="1978430"/>
                <a:chOff x="565265" y="615142"/>
                <a:chExt cx="5569528" cy="1978429"/>
              </a:xfrm>
            </p:grpSpPr>
            <p:sp>
              <p:nvSpPr>
                <p:cNvPr id="23" name="Frame 22">
                  <a:extLst>
                    <a:ext uri="{FF2B5EF4-FFF2-40B4-BE49-F238E27FC236}">
                      <a16:creationId xmlns:a16="http://schemas.microsoft.com/office/drawing/2014/main" id="{08ACCD9A-2566-0545-87FB-4F84D47A3648}"/>
                    </a:ext>
                  </a:extLst>
                </p:cNvPr>
                <p:cNvSpPr/>
                <p:nvPr/>
              </p:nvSpPr>
              <p:spPr>
                <a:xfrm>
                  <a:off x="565265" y="615142"/>
                  <a:ext cx="5569528" cy="1978429"/>
                </a:xfrm>
                <a:prstGeom prst="frame">
                  <a:avLst>
                    <a:gd name="adj1" fmla="val 325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099C0A7-A565-0946-9FD1-366C1D8D1B65}"/>
                    </a:ext>
                  </a:extLst>
                </p:cNvPr>
                <p:cNvGrpSpPr/>
                <p:nvPr/>
              </p:nvGrpSpPr>
              <p:grpSpPr>
                <a:xfrm>
                  <a:off x="1168846" y="1312662"/>
                  <a:ext cx="4032290" cy="919033"/>
                  <a:chOff x="8119241" y="2975050"/>
                  <a:chExt cx="4032290" cy="919033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C74A3626-5147-164A-B039-B764F52F174A}"/>
                      </a:ext>
                    </a:extLst>
                  </p:cNvPr>
                  <p:cNvSpPr/>
                  <p:nvPr/>
                </p:nvSpPr>
                <p:spPr>
                  <a:xfrm>
                    <a:off x="8638440" y="2975050"/>
                    <a:ext cx="187010" cy="15288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C036A00D-43A8-1543-8CBE-715ACC608EC0}"/>
                      </a:ext>
                    </a:extLst>
                  </p:cNvPr>
                  <p:cNvSpPr/>
                  <p:nvPr/>
                </p:nvSpPr>
                <p:spPr>
                  <a:xfrm>
                    <a:off x="11993876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DDE716CD-505C-2340-ADE5-613EABCFF47D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143701E-BF15-8A4C-A05C-43ABD5D7DCA1}"/>
                      </a:ext>
                    </a:extLst>
                  </p:cNvPr>
                  <p:cNvSpPr/>
                  <p:nvPr/>
                </p:nvSpPr>
                <p:spPr>
                  <a:xfrm>
                    <a:off x="9383299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47B4C9-EBF0-3445-BBE4-C4AF6B581B80}"/>
                  </a:ext>
                </a:extLst>
              </p:cNvPr>
              <p:cNvCxnSpPr/>
              <p:nvPr/>
            </p:nvCxnSpPr>
            <p:spPr>
              <a:xfrm>
                <a:off x="5880538" y="1740455"/>
                <a:ext cx="35196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6309A7-405A-CA4A-B4AF-B3FE7C818409}"/>
                </a:ext>
              </a:extLst>
            </p:cNvPr>
            <p:cNvCxnSpPr/>
            <p:nvPr/>
          </p:nvCxnSpPr>
          <p:spPr>
            <a:xfrm>
              <a:off x="2261062" y="991961"/>
              <a:ext cx="0" cy="197842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7CA1C-F398-514B-AE3E-6DC7CDE4A7F6}"/>
                  </a:ext>
                </a:extLst>
              </p:cNvPr>
              <p:cNvSpPr txBox="1"/>
              <p:nvPr/>
            </p:nvSpPr>
            <p:spPr>
              <a:xfrm>
                <a:off x="541210" y="3286920"/>
                <a:ext cx="11642778" cy="1803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𝒏𝑹𝒍𝒏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b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These equations are kind of like the equivalent of PV=</a:t>
                </a:r>
                <a:r>
                  <a:rPr lang="en-US" sz="2400" dirty="0" err="1"/>
                  <a:t>nRT</a:t>
                </a:r>
                <a:r>
                  <a:rPr lang="en-US" sz="2400" dirty="0"/>
                  <a:t>, but for solutes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7CA1C-F398-514B-AE3E-6DC7CDE4A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10" y="3286920"/>
                <a:ext cx="11642778" cy="1803379"/>
              </a:xfrm>
              <a:prstGeom prst="rect">
                <a:avLst/>
              </a:prstGeom>
              <a:blipFill>
                <a:blip r:embed="rId3"/>
                <a:stretch>
                  <a:fillRect l="-763" b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011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D7A08AA8-0532-EF41-B329-0A99C839AC9A}"/>
              </a:ext>
            </a:extLst>
          </p:cNvPr>
          <p:cNvSpPr/>
          <p:nvPr/>
        </p:nvSpPr>
        <p:spPr>
          <a:xfrm>
            <a:off x="6438004" y="574873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A9196A-580D-F14D-A5D3-1C40B858951D}"/>
              </a:ext>
            </a:extLst>
          </p:cNvPr>
          <p:cNvSpPr/>
          <p:nvPr/>
        </p:nvSpPr>
        <p:spPr>
          <a:xfrm>
            <a:off x="620147" y="577433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42500"/>
            <a:ext cx="1046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Entropy of mixing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BE36AF-30BF-6643-8F50-F0EF84F6B690}"/>
              </a:ext>
            </a:extLst>
          </p:cNvPr>
          <p:cNvGrpSpPr/>
          <p:nvPr/>
        </p:nvGrpSpPr>
        <p:grpSpPr>
          <a:xfrm>
            <a:off x="565265" y="567015"/>
            <a:ext cx="11002526" cy="1978430"/>
            <a:chOff x="565265" y="615141"/>
            <a:chExt cx="11002526" cy="197843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0A3EBAB-B6A5-A646-9444-AF42128AFA41}"/>
                </a:ext>
              </a:extLst>
            </p:cNvPr>
            <p:cNvCxnSpPr/>
            <p:nvPr/>
          </p:nvCxnSpPr>
          <p:spPr>
            <a:xfrm>
              <a:off x="2261062" y="615142"/>
              <a:ext cx="0" cy="197842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85B85-67A0-3E42-BEC8-3CAD0B92886B}"/>
                </a:ext>
              </a:extLst>
            </p:cNvPr>
            <p:cNvGrpSpPr/>
            <p:nvPr/>
          </p:nvGrpSpPr>
          <p:grpSpPr>
            <a:xfrm>
              <a:off x="565265" y="615141"/>
              <a:ext cx="11002526" cy="1978430"/>
              <a:chOff x="565265" y="615141"/>
              <a:chExt cx="11002526" cy="197843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D5E545-0ACF-664E-BF01-9E0B0F88A96A}"/>
                  </a:ext>
                </a:extLst>
              </p:cNvPr>
              <p:cNvGrpSpPr/>
              <p:nvPr/>
            </p:nvGrpSpPr>
            <p:grpSpPr>
              <a:xfrm>
                <a:off x="565265" y="615141"/>
                <a:ext cx="5189149" cy="1978430"/>
                <a:chOff x="565265" y="615142"/>
                <a:chExt cx="5569528" cy="197842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7ACDC11-5D3A-E945-A7BF-C484CEA921F0}"/>
                    </a:ext>
                  </a:extLst>
                </p:cNvPr>
                <p:cNvGrpSpPr/>
                <p:nvPr/>
              </p:nvGrpSpPr>
              <p:grpSpPr>
                <a:xfrm>
                  <a:off x="565265" y="615142"/>
                  <a:ext cx="5569528" cy="1978429"/>
                  <a:chOff x="565265" y="615142"/>
                  <a:chExt cx="5569528" cy="1978429"/>
                </a:xfrm>
              </p:grpSpPr>
              <p:sp>
                <p:nvSpPr>
                  <p:cNvPr id="27" name="Frame 26">
                    <a:extLst>
                      <a:ext uri="{FF2B5EF4-FFF2-40B4-BE49-F238E27FC236}">
                        <a16:creationId xmlns:a16="http://schemas.microsoft.com/office/drawing/2014/main" id="{F8F49FC0-463D-4A4B-B012-7D30710F3F50}"/>
                      </a:ext>
                    </a:extLst>
                  </p:cNvPr>
                  <p:cNvSpPr/>
                  <p:nvPr/>
                </p:nvSpPr>
                <p:spPr>
                  <a:xfrm>
                    <a:off x="565265" y="615142"/>
                    <a:ext cx="5569528" cy="1978429"/>
                  </a:xfrm>
                  <a:prstGeom prst="frame">
                    <a:avLst>
                      <a:gd name="adj1" fmla="val 325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1B821F4-8D6D-9940-89DB-75F04430CA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245" y="719563"/>
                        <a:ext cx="178427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1B821F4-8D6D-9940-89DB-75F04430CA4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3245" y="719563"/>
                        <a:ext cx="1784275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4D313B5-409A-2F4A-AD91-F6250FF1058E}"/>
                    </a:ext>
                  </a:extLst>
                </p:cNvPr>
                <p:cNvGrpSpPr/>
                <p:nvPr/>
              </p:nvGrpSpPr>
              <p:grpSpPr>
                <a:xfrm>
                  <a:off x="1011191" y="1418392"/>
                  <a:ext cx="704192" cy="813303"/>
                  <a:chOff x="7961586" y="3080780"/>
                  <a:chExt cx="704192" cy="813303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5977975E-C0E1-D440-A877-4861A1987094}"/>
                      </a:ext>
                    </a:extLst>
                  </p:cNvPr>
                  <p:cNvSpPr/>
                  <p:nvPr/>
                </p:nvSpPr>
                <p:spPr>
                  <a:xfrm>
                    <a:off x="7961586" y="32745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08625905-9803-2D43-AB7D-5B93BB1CA524}"/>
                      </a:ext>
                    </a:extLst>
                  </p:cNvPr>
                  <p:cNvSpPr/>
                  <p:nvPr/>
                </p:nvSpPr>
                <p:spPr>
                  <a:xfrm>
                    <a:off x="8508123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BD1FBBEE-2521-C841-A886-92A94BCFA9AF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E92CF092-7519-F041-BECE-57DAA5A62CB9}"/>
                      </a:ext>
                    </a:extLst>
                  </p:cNvPr>
                  <p:cNvSpPr/>
                  <p:nvPr/>
                </p:nvSpPr>
                <p:spPr>
                  <a:xfrm>
                    <a:off x="8418786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92515B-A705-304C-A00B-37EF172CC974}"/>
                  </a:ext>
                </a:extLst>
              </p:cNvPr>
              <p:cNvGrpSpPr/>
              <p:nvPr/>
            </p:nvGrpSpPr>
            <p:grpSpPr>
              <a:xfrm>
                <a:off x="6378642" y="615141"/>
                <a:ext cx="5189149" cy="1978430"/>
                <a:chOff x="565265" y="615142"/>
                <a:chExt cx="5569528" cy="1978429"/>
              </a:xfrm>
            </p:grpSpPr>
            <p:sp>
              <p:nvSpPr>
                <p:cNvPr id="19" name="Frame 18">
                  <a:extLst>
                    <a:ext uri="{FF2B5EF4-FFF2-40B4-BE49-F238E27FC236}">
                      <a16:creationId xmlns:a16="http://schemas.microsoft.com/office/drawing/2014/main" id="{02124E61-C1BF-BF45-B309-912423140552}"/>
                    </a:ext>
                  </a:extLst>
                </p:cNvPr>
                <p:cNvSpPr/>
                <p:nvPr/>
              </p:nvSpPr>
              <p:spPr>
                <a:xfrm>
                  <a:off x="565265" y="615142"/>
                  <a:ext cx="5569528" cy="1978429"/>
                </a:xfrm>
                <a:prstGeom prst="frame">
                  <a:avLst>
                    <a:gd name="adj1" fmla="val 325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45CE38F-B309-004F-ACAA-8A7BC9A7208A}"/>
                    </a:ext>
                  </a:extLst>
                </p:cNvPr>
                <p:cNvGrpSpPr/>
                <p:nvPr/>
              </p:nvGrpSpPr>
              <p:grpSpPr>
                <a:xfrm>
                  <a:off x="1168846" y="1312662"/>
                  <a:ext cx="4032290" cy="919033"/>
                  <a:chOff x="8119241" y="2975050"/>
                  <a:chExt cx="4032290" cy="919033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AC040FB-F30F-6240-A6B3-E06CA450D8CE}"/>
                      </a:ext>
                    </a:extLst>
                  </p:cNvPr>
                  <p:cNvSpPr/>
                  <p:nvPr/>
                </p:nvSpPr>
                <p:spPr>
                  <a:xfrm>
                    <a:off x="8638440" y="2975050"/>
                    <a:ext cx="187010" cy="15288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ED736B5D-95D1-8E49-8BA5-65A4001281CB}"/>
                      </a:ext>
                    </a:extLst>
                  </p:cNvPr>
                  <p:cNvSpPr/>
                  <p:nvPr/>
                </p:nvSpPr>
                <p:spPr>
                  <a:xfrm>
                    <a:off x="11993876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08026D60-FAE1-4546-855A-20510027F900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21900C1C-1585-F747-AC7C-9759FA370EA2}"/>
                      </a:ext>
                    </a:extLst>
                  </p:cNvPr>
                  <p:cNvSpPr/>
                  <p:nvPr/>
                </p:nvSpPr>
                <p:spPr>
                  <a:xfrm>
                    <a:off x="9383299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AE54C26-CA4E-3546-A7FC-03F04C271677}"/>
                  </a:ext>
                </a:extLst>
              </p:cNvPr>
              <p:cNvCxnSpPr/>
              <p:nvPr/>
            </p:nvCxnSpPr>
            <p:spPr>
              <a:xfrm>
                <a:off x="5880538" y="1740455"/>
                <a:ext cx="35196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98145B-0849-2E42-B996-034C4A227ACF}"/>
                  </a:ext>
                </a:extLst>
              </p:cNvPr>
              <p:cNvSpPr txBox="1"/>
              <p:nvPr/>
            </p:nvSpPr>
            <p:spPr>
              <a:xfrm>
                <a:off x="6925468" y="594715"/>
                <a:ext cx="166241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98145B-0849-2E42-B996-034C4A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468" y="594715"/>
                <a:ext cx="1662415" cy="491288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D224303-AFBE-A647-8525-3369CC70617D}"/>
              </a:ext>
            </a:extLst>
          </p:cNvPr>
          <p:cNvGrpSpPr/>
          <p:nvPr/>
        </p:nvGrpSpPr>
        <p:grpSpPr>
          <a:xfrm>
            <a:off x="2799831" y="948656"/>
            <a:ext cx="656098" cy="1159130"/>
            <a:chOff x="1133136" y="1176838"/>
            <a:chExt cx="656098" cy="1159130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17B787-DB1F-524C-92EC-F7AA4998E48A}"/>
                </a:ext>
              </a:extLst>
            </p:cNvPr>
            <p:cNvSpPr/>
            <p:nvPr/>
          </p:nvSpPr>
          <p:spPr>
            <a:xfrm>
              <a:off x="1133136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1A290F-4C2D-4C49-A29F-DC1EEFFFAE0C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FD1752-FF03-B24B-BD79-AF55688C3519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49251B-DA66-0D47-AA99-339346597927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07A12A-A73D-B046-A190-2015185893F7}"/>
              </a:ext>
            </a:extLst>
          </p:cNvPr>
          <p:cNvGrpSpPr/>
          <p:nvPr/>
        </p:nvGrpSpPr>
        <p:grpSpPr>
          <a:xfrm>
            <a:off x="4082252" y="906630"/>
            <a:ext cx="1052543" cy="1310906"/>
            <a:chOff x="938266" y="1522665"/>
            <a:chExt cx="1052543" cy="1310906"/>
          </a:xfrm>
          <a:solidFill>
            <a:schemeClr val="bg1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B8343D-7951-3543-A81F-6E2556614646}"/>
                </a:ext>
              </a:extLst>
            </p:cNvPr>
            <p:cNvSpPr/>
            <p:nvPr/>
          </p:nvSpPr>
          <p:spPr>
            <a:xfrm>
              <a:off x="938266" y="192634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2FDC77-7327-5A46-B180-991E29A263EC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A89AF2-D4B4-C24D-892B-A4CBC9A888CE}"/>
                </a:ext>
              </a:extLst>
            </p:cNvPr>
            <p:cNvSpPr/>
            <p:nvPr/>
          </p:nvSpPr>
          <p:spPr>
            <a:xfrm>
              <a:off x="1280024" y="267128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0ED5C1-0707-D14A-86A0-D1CBCAF746AE}"/>
                </a:ext>
              </a:extLst>
            </p:cNvPr>
            <p:cNvSpPr/>
            <p:nvPr/>
          </p:nvSpPr>
          <p:spPr>
            <a:xfrm>
              <a:off x="184392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7D1EE9-4B17-574A-A266-E5BD41AA0DFD}"/>
              </a:ext>
            </a:extLst>
          </p:cNvPr>
          <p:cNvGrpSpPr/>
          <p:nvPr/>
        </p:nvGrpSpPr>
        <p:grpSpPr>
          <a:xfrm>
            <a:off x="6513254" y="911467"/>
            <a:ext cx="1548725" cy="1159130"/>
            <a:chOff x="240509" y="1176838"/>
            <a:chExt cx="1548725" cy="1159130"/>
          </a:xfrm>
          <a:solidFill>
            <a:schemeClr val="bg1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9A745E7-C982-D54B-BBDE-9A7F2EFCD4D9}"/>
                </a:ext>
              </a:extLst>
            </p:cNvPr>
            <p:cNvSpPr/>
            <p:nvPr/>
          </p:nvSpPr>
          <p:spPr>
            <a:xfrm>
              <a:off x="240509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751CCD6-C600-B442-BFAC-9EC502DAAD7A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2C20106-46CC-424D-A143-77416D83797D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A67283-E6C6-EC49-A5B0-861FCA79F094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90FA7E-853B-A34F-9264-4C415CC7E437}"/>
              </a:ext>
            </a:extLst>
          </p:cNvPr>
          <p:cNvGrpSpPr/>
          <p:nvPr/>
        </p:nvGrpSpPr>
        <p:grpSpPr>
          <a:xfrm>
            <a:off x="9080675" y="956449"/>
            <a:ext cx="1548725" cy="1159130"/>
            <a:chOff x="240509" y="1176838"/>
            <a:chExt cx="1548725" cy="1159130"/>
          </a:xfrm>
          <a:solidFill>
            <a:schemeClr val="bg1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FA11EB2-91BC-CE4A-A1EC-50339727A952}"/>
                </a:ext>
              </a:extLst>
            </p:cNvPr>
            <p:cNvSpPr/>
            <p:nvPr/>
          </p:nvSpPr>
          <p:spPr>
            <a:xfrm>
              <a:off x="240509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538BD4-C118-9A47-B0F5-AF9CD8445206}"/>
                </a:ext>
              </a:extLst>
            </p:cNvPr>
            <p:cNvSpPr/>
            <p:nvPr/>
          </p:nvSpPr>
          <p:spPr>
            <a:xfrm>
              <a:off x="1642346" y="12396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3983468-B4C3-4240-8A31-D84AA157C196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5804121-3D49-DC41-B42A-28CD0EF97C48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B7C77958-9BE7-DC49-8CD9-0782C15226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26163" y="2387068"/>
            <a:ext cx="483249" cy="442891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FE88C79-7E68-C545-AFAF-6F7F90A976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5293" y="2446023"/>
            <a:ext cx="499995" cy="327975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63D82187-FD62-B247-ADEC-E3FB6056A140}"/>
                  </a:ext>
                </a:extLst>
              </p:cNvPr>
              <p:cNvSpPr txBox="1"/>
              <p:nvPr/>
            </p:nvSpPr>
            <p:spPr>
              <a:xfrm>
                <a:off x="529949" y="2894829"/>
                <a:ext cx="44579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Same initial concentration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”</a:t>
                </a:r>
              </a:p>
            </p:txBody>
          </p:sp>
        </mc:Choice>
        <mc:Fallback xmlns="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63D82187-FD62-B247-ADEC-E3FB6056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9" y="2894829"/>
                <a:ext cx="4457958" cy="461665"/>
              </a:xfrm>
              <a:prstGeom prst="rect">
                <a:avLst/>
              </a:prstGeom>
              <a:blipFill>
                <a:blip r:embed="rId4"/>
                <a:stretch>
                  <a:fillRect l="-198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62B830E-AB4A-D047-9C8F-59E3CC7CC520}"/>
                  </a:ext>
                </a:extLst>
              </p:cNvPr>
              <p:cNvSpPr txBox="1"/>
              <p:nvPr/>
            </p:nvSpPr>
            <p:spPr>
              <a:xfrm>
                <a:off x="3516681" y="823836"/>
                <a:ext cx="16624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62B830E-AB4A-D047-9C8F-59E3CC7C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681" y="823836"/>
                <a:ext cx="1662415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DB0CD-E537-F74E-BC75-1AD1FF8300D0}"/>
                  </a:ext>
                </a:extLst>
              </p:cNvPr>
              <p:cNvSpPr txBox="1"/>
              <p:nvPr/>
            </p:nvSpPr>
            <p:spPr>
              <a:xfrm>
                <a:off x="8276877" y="1286907"/>
                <a:ext cx="166241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DB0CD-E537-F74E-BC75-1AD1FF83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877" y="1286907"/>
                <a:ext cx="1662415" cy="49128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D3D0372A-7ECE-614F-B4B8-A7617F4A9B86}"/>
                  </a:ext>
                </a:extLst>
              </p:cNvPr>
              <p:cNvSpPr/>
              <p:nvPr/>
            </p:nvSpPr>
            <p:spPr>
              <a:xfrm>
                <a:off x="6586698" y="2823439"/>
                <a:ext cx="5168210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Therefore, must be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D3D0372A-7ECE-614F-B4B8-A7617F4A9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698" y="2823439"/>
                <a:ext cx="5168210" cy="491288"/>
              </a:xfrm>
              <a:prstGeom prst="rect">
                <a:avLst/>
              </a:prstGeom>
              <a:blipFill>
                <a:blip r:embed="rId7"/>
                <a:stretch>
                  <a:fillRect l="-171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9" name="Straight Arrow Connector 3078">
            <a:extLst>
              <a:ext uri="{FF2B5EF4-FFF2-40B4-BE49-F238E27FC236}">
                <a16:creationId xmlns:a16="http://schemas.microsoft.com/office/drawing/2014/main" id="{84DB2DBD-8A98-D243-9C47-B944F129BC41}"/>
              </a:ext>
            </a:extLst>
          </p:cNvPr>
          <p:cNvCxnSpPr>
            <a:cxnSpLocks/>
          </p:cNvCxnSpPr>
          <p:nvPr/>
        </p:nvCxnSpPr>
        <p:spPr>
          <a:xfrm flipV="1">
            <a:off x="8602128" y="2284160"/>
            <a:ext cx="11261" cy="444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Rectangle 3081">
                <a:extLst>
                  <a:ext uri="{FF2B5EF4-FFF2-40B4-BE49-F238E27FC236}">
                    <a16:creationId xmlns:a16="http://schemas.microsoft.com/office/drawing/2014/main" id="{7CC876DA-4095-404A-A0E5-2987EA3A63F0}"/>
                  </a:ext>
                </a:extLst>
              </p:cNvPr>
              <p:cNvSpPr/>
              <p:nvPr/>
            </p:nvSpPr>
            <p:spPr>
              <a:xfrm>
                <a:off x="720458" y="3300363"/>
                <a:ext cx="11586466" cy="2478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𝝌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𝝌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etc. Also,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082" name="Rectangle 3081">
                <a:extLst>
                  <a:ext uri="{FF2B5EF4-FFF2-40B4-BE49-F238E27FC236}">
                    <a16:creationId xmlns:a16="http://schemas.microsoft.com/office/drawing/2014/main" id="{7CC876DA-4095-404A-A0E5-2987EA3A6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8" y="3300363"/>
                <a:ext cx="11586466" cy="2478948"/>
              </a:xfrm>
              <a:prstGeom prst="rect">
                <a:avLst/>
              </a:prstGeom>
              <a:blipFill>
                <a:blip r:embed="rId8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065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58B102-B571-814E-9B29-D8217CB3311C}"/>
                  </a:ext>
                </a:extLst>
              </p:cNvPr>
              <p:cNvSpPr/>
              <p:nvPr/>
            </p:nvSpPr>
            <p:spPr>
              <a:xfrm>
                <a:off x="397818" y="554540"/>
                <a:ext cx="11396363" cy="4484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thermodynamic definition of entropy (TDE):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𝒓𝒆𝒗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Law: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𝒅𝒘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Combining these*, we got the first Fundamental Equation</a:t>
                </a: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𝑻𝒅𝑺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𝑷𝒅𝑽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58B102-B571-814E-9B29-D8217CB33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18" y="554540"/>
                <a:ext cx="11396363" cy="4484754"/>
              </a:xfrm>
              <a:prstGeom prst="rect">
                <a:avLst/>
              </a:prstGeom>
              <a:blipFill>
                <a:blip r:embed="rId2"/>
                <a:stretch>
                  <a:fillRect l="-780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BC7B2C-AFE0-1643-B0D8-F5A1F8E08B00}"/>
              </a:ext>
            </a:extLst>
          </p:cNvPr>
          <p:cNvSpPr txBox="1"/>
          <p:nvPr/>
        </p:nvSpPr>
        <p:spPr>
          <a:xfrm>
            <a:off x="0" y="92875"/>
            <a:ext cx="1142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How the “Fundamental Equations” came 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37CA0-004C-0A40-BF35-BC1BB9DC1B15}"/>
              </a:ext>
            </a:extLst>
          </p:cNvPr>
          <p:cNvSpPr txBox="1"/>
          <p:nvPr/>
        </p:nvSpPr>
        <p:spPr>
          <a:xfrm>
            <a:off x="397818" y="5472463"/>
            <a:ext cx="11250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*Subject to conditions: reversible process with PV work only</a:t>
            </a:r>
          </a:p>
        </p:txBody>
      </p:sp>
    </p:spTree>
    <p:extLst>
      <p:ext uri="{BB962C8B-B14F-4D97-AF65-F5344CB8AC3E}">
        <p14:creationId xmlns:p14="http://schemas.microsoft.com/office/powerpoint/2010/main" val="172903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F4A3857-F146-E84E-8A76-57C0B6968B0E}"/>
              </a:ext>
            </a:extLst>
          </p:cNvPr>
          <p:cNvSpPr/>
          <p:nvPr/>
        </p:nvSpPr>
        <p:spPr>
          <a:xfrm>
            <a:off x="5394960" y="1062990"/>
            <a:ext cx="3635006" cy="4046220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26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42500"/>
            <a:ext cx="939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Using the box (actually we started this in Week 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/>
              <p:nvPr/>
            </p:nvSpPr>
            <p:spPr>
              <a:xfrm>
                <a:off x="8113054" y="1170373"/>
                <a:ext cx="4078946" cy="5333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  <a:p>
                <a:endParaRPr lang="en-US" sz="2000" b="1" dirty="0"/>
              </a:p>
              <a:p>
                <a:r>
                  <a:rPr lang="en-US" sz="2400" dirty="0"/>
                  <a:t>These are the four </a:t>
                </a:r>
                <a:r>
                  <a:rPr lang="en-US" sz="2400" b="1" dirty="0"/>
                  <a:t>Maxwell Relations</a:t>
                </a:r>
                <a:r>
                  <a:rPr lang="en-US" sz="2400" dirty="0"/>
                  <a:t> (actually just cross-derivatives of the Fundamental Equations)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54" y="1170373"/>
                <a:ext cx="4078946" cy="5333704"/>
              </a:xfrm>
              <a:prstGeom prst="rect">
                <a:avLst/>
              </a:prstGeom>
              <a:blipFill>
                <a:blip r:embed="rId2"/>
                <a:stretch>
                  <a:fillRect l="-2167" r="-2786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9B71A43-7360-0B44-B80B-8300EA781894}"/>
              </a:ext>
            </a:extLst>
          </p:cNvPr>
          <p:cNvGrpSpPr/>
          <p:nvPr/>
        </p:nvGrpSpPr>
        <p:grpSpPr>
          <a:xfrm>
            <a:off x="173525" y="1614978"/>
            <a:ext cx="3699695" cy="3897342"/>
            <a:chOff x="1419214" y="1523912"/>
            <a:chExt cx="4292817" cy="48626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ED3F7A-356F-C944-900C-2B76CACA0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262" y="2279348"/>
              <a:ext cx="3717769" cy="3298969"/>
            </a:xfrm>
            <a:prstGeom prst="rect">
              <a:avLst/>
            </a:prstGeom>
          </p:spPr>
        </p:pic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3679ABB-63B0-5F4A-A772-50B35489D4F0}"/>
                </a:ext>
              </a:extLst>
            </p:cNvPr>
            <p:cNvSpPr/>
            <p:nvPr/>
          </p:nvSpPr>
          <p:spPr>
            <a:xfrm rot="16200000">
              <a:off x="830055" y="2113071"/>
              <a:ext cx="4862624" cy="3684306"/>
            </a:xfrm>
            <a:prstGeom prst="uturnArrow">
              <a:avLst>
                <a:gd name="adj1" fmla="val 1572"/>
                <a:gd name="adj2" fmla="val 3480"/>
                <a:gd name="adj3" fmla="val 9018"/>
                <a:gd name="adj4" fmla="val 37427"/>
                <a:gd name="adj5" fmla="val 1665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U-Turn Arrow 11">
              <a:extLst>
                <a:ext uri="{FF2B5EF4-FFF2-40B4-BE49-F238E27FC236}">
                  <a16:creationId xmlns:a16="http://schemas.microsoft.com/office/drawing/2014/main" id="{608F46D1-8F5A-ED42-B45F-57AC46D3DD70}"/>
                </a:ext>
              </a:extLst>
            </p:cNvPr>
            <p:cNvSpPr/>
            <p:nvPr/>
          </p:nvSpPr>
          <p:spPr>
            <a:xfrm rot="16200000" flipH="1">
              <a:off x="1198806" y="2205027"/>
              <a:ext cx="4336366" cy="3447612"/>
            </a:xfrm>
            <a:prstGeom prst="uturnArrow">
              <a:avLst>
                <a:gd name="adj1" fmla="val 2055"/>
                <a:gd name="adj2" fmla="val 4425"/>
                <a:gd name="adj3" fmla="val 10758"/>
                <a:gd name="adj4" fmla="val 37427"/>
                <a:gd name="adj5" fmla="val 15824"/>
              </a:avLst>
            </a:prstGeom>
            <a:solidFill>
              <a:schemeClr val="tx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/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These are the four </a:t>
                </a:r>
                <a:r>
                  <a:rPr lang="en-US" sz="2400" b="1" dirty="0"/>
                  <a:t>Fundamental Equations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blipFill>
                <a:blip r:embed="rId4"/>
                <a:stretch>
                  <a:fillRect l="-2509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233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Thermodynamics of burning a mole of coal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96183-6E19-674F-A49B-48B487FF9069}"/>
              </a:ext>
            </a:extLst>
          </p:cNvPr>
          <p:cNvSpPr txBox="1"/>
          <p:nvPr/>
        </p:nvSpPr>
        <p:spPr>
          <a:xfrm>
            <a:off x="140368" y="1660057"/>
            <a:ext cx="3725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Heat</a:t>
            </a:r>
            <a:r>
              <a:rPr lang="en-US" sz="2200" dirty="0"/>
              <a:t> fuels an electricity-generating power plant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2855318"/>
            <a:ext cx="485818" cy="2169459"/>
            <a:chOff x="2693627" y="1760184"/>
            <a:chExt cx="485818" cy="216945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2285" y="176018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9C35D21-3ACA-4B4B-9785-35AAA7788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7" t="47139" r="46124" b="19832"/>
          <a:stretch/>
        </p:blipFill>
        <p:spPr>
          <a:xfrm>
            <a:off x="7952891" y="3794057"/>
            <a:ext cx="2431648" cy="2489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BAC9B-3844-CC46-A438-D3A4C9AF96D6}"/>
              </a:ext>
            </a:extLst>
          </p:cNvPr>
          <p:cNvSpPr txBox="1"/>
          <p:nvPr/>
        </p:nvSpPr>
        <p:spPr>
          <a:xfrm>
            <a:off x="7952891" y="2465440"/>
            <a:ext cx="3585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Only about 40% gets turned into useful electrical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BF8C1-60FF-4444-A345-93F2469D80D4}"/>
              </a:ext>
            </a:extLst>
          </p:cNvPr>
          <p:cNvSpPr txBox="1"/>
          <p:nvPr/>
        </p:nvSpPr>
        <p:spPr>
          <a:xfrm>
            <a:off x="10339136" y="3650664"/>
            <a:ext cx="1712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394</a:t>
            </a:r>
            <a:r>
              <a:rPr lang="en-US" sz="2200" dirty="0"/>
              <a:t> kJ/mol heat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EE066-09F0-D846-88A9-FE1B991E8592}"/>
              </a:ext>
            </a:extLst>
          </p:cNvPr>
          <p:cNvGrpSpPr/>
          <p:nvPr/>
        </p:nvGrpSpPr>
        <p:grpSpPr>
          <a:xfrm>
            <a:off x="10179484" y="4640726"/>
            <a:ext cx="1812604" cy="1265263"/>
            <a:chOff x="10179484" y="4640726"/>
            <a:chExt cx="1812604" cy="12652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01073F-2839-1A4C-9719-6611E0CBFBFD}"/>
                </a:ext>
              </a:extLst>
            </p:cNvPr>
            <p:cNvSpPr txBox="1"/>
            <p:nvPr/>
          </p:nvSpPr>
          <p:spPr>
            <a:xfrm>
              <a:off x="10279593" y="4663665"/>
              <a:ext cx="171249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160 kJ/mol electrical energy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2E46E9-66CE-CA44-A581-DF42185E61EE}"/>
                </a:ext>
              </a:extLst>
            </p:cNvPr>
            <p:cNvSpPr/>
            <p:nvPr/>
          </p:nvSpPr>
          <p:spPr>
            <a:xfrm>
              <a:off x="10179484" y="4640726"/>
              <a:ext cx="1672390" cy="1265263"/>
            </a:xfrm>
            <a:prstGeom prst="roundRect">
              <a:avLst/>
            </a:prstGeom>
            <a:solidFill>
              <a:schemeClr val="accent4">
                <a:alpha val="47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9386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Thermodynamics of burning a mole of coal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𝒅𝒊𝒍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830997"/>
              </a:xfrm>
              <a:prstGeom prst="rect">
                <a:avLst/>
              </a:prstGeom>
              <a:blipFill>
                <a:blip r:embed="rId2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Arc 27">
            <a:extLst>
              <a:ext uri="{FF2B5EF4-FFF2-40B4-BE49-F238E27FC236}">
                <a16:creationId xmlns:a16="http://schemas.microsoft.com/office/drawing/2014/main" id="{B409D1F2-D962-B54A-A251-1379E7BE2D4A}"/>
              </a:ext>
            </a:extLst>
          </p:cNvPr>
          <p:cNvSpPr/>
          <p:nvPr/>
        </p:nvSpPr>
        <p:spPr>
          <a:xfrm flipV="1">
            <a:off x="7535129" y="2185860"/>
            <a:ext cx="4248351" cy="2261936"/>
          </a:xfrm>
          <a:prstGeom prst="arc">
            <a:avLst>
              <a:gd name="adj1" fmla="val 10784926"/>
              <a:gd name="adj2" fmla="val 12790312"/>
            </a:avLst>
          </a:prstGeom>
          <a:ln w="63500">
            <a:solidFill>
              <a:schemeClr val="tx1">
                <a:alpha val="4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1DEB2A-934C-3E42-B21D-3C4BDCC51E2A}"/>
              </a:ext>
            </a:extLst>
          </p:cNvPr>
          <p:cNvGrpSpPr/>
          <p:nvPr/>
        </p:nvGrpSpPr>
        <p:grpSpPr>
          <a:xfrm>
            <a:off x="8450393" y="4024517"/>
            <a:ext cx="352595" cy="285548"/>
            <a:chOff x="8864735" y="4853197"/>
            <a:chExt cx="352595" cy="28554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B58B753-7773-AC4B-B7E3-D4143BDA132D}"/>
                </a:ext>
              </a:extLst>
            </p:cNvPr>
            <p:cNvSpPr>
              <a:spLocks noChangeAspect="1"/>
            </p:cNvSpPr>
            <p:nvPr/>
          </p:nvSpPr>
          <p:spPr>
            <a:xfrm rot="5027503">
              <a:off x="8864169" y="4857779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E883D44-6AF0-9E42-9F5A-8B10FF7A1813}"/>
                </a:ext>
              </a:extLst>
            </p:cNvPr>
            <p:cNvSpPr>
              <a:spLocks noChangeAspect="1"/>
            </p:cNvSpPr>
            <p:nvPr/>
          </p:nvSpPr>
          <p:spPr>
            <a:xfrm rot="5027503">
              <a:off x="9016569" y="4853763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68D392-01E8-5246-8BDA-ECA681BAC00C}"/>
                </a:ext>
              </a:extLst>
            </p:cNvPr>
            <p:cNvSpPr>
              <a:spLocks noChangeAspect="1"/>
            </p:cNvSpPr>
            <p:nvPr/>
          </p:nvSpPr>
          <p:spPr>
            <a:xfrm rot="5027503">
              <a:off x="8940369" y="499413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A8D0B37-EA04-DD4C-B065-0C59931F21AA}"/>
                </a:ext>
              </a:extLst>
            </p:cNvPr>
            <p:cNvSpPr>
              <a:spLocks noChangeAspect="1"/>
            </p:cNvSpPr>
            <p:nvPr/>
          </p:nvSpPr>
          <p:spPr>
            <a:xfrm rot="5027503">
              <a:off x="9080737" y="500215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111F7A-E9EA-7344-894F-DD1FFF69CB8F}"/>
              </a:ext>
            </a:extLst>
          </p:cNvPr>
          <p:cNvGrpSpPr/>
          <p:nvPr/>
        </p:nvGrpSpPr>
        <p:grpSpPr>
          <a:xfrm>
            <a:off x="7052567" y="4404991"/>
            <a:ext cx="4678404" cy="1351842"/>
            <a:chOff x="7052567" y="4404991"/>
            <a:chExt cx="4678404" cy="135184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1D25B3-CA31-274C-A342-0F53FB718A8D}"/>
                </a:ext>
              </a:extLst>
            </p:cNvPr>
            <p:cNvSpPr txBox="1"/>
            <p:nvPr/>
          </p:nvSpPr>
          <p:spPr>
            <a:xfrm>
              <a:off x="7279569" y="4404991"/>
              <a:ext cx="4451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Cost to somebody in the future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15674F-79BF-4941-B0DA-438153004E9C}"/>
                </a:ext>
              </a:extLst>
            </p:cNvPr>
            <p:cNvGrpSpPr/>
            <p:nvPr/>
          </p:nvGrpSpPr>
          <p:grpSpPr>
            <a:xfrm>
              <a:off x="7052567" y="5001520"/>
              <a:ext cx="2089358" cy="755313"/>
              <a:chOff x="3614506" y="2468883"/>
              <a:chExt cx="2089358" cy="755313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D60DE94B-204F-7248-9298-67EBC9C7D40C}"/>
                  </a:ext>
                </a:extLst>
              </p:cNvPr>
              <p:cNvSpPr/>
              <p:nvPr/>
            </p:nvSpPr>
            <p:spPr>
              <a:xfrm>
                <a:off x="4083384" y="2468883"/>
                <a:ext cx="1295017" cy="755313"/>
              </a:xfrm>
              <a:prstGeom prst="roundRect">
                <a:avLst/>
              </a:prstGeom>
              <a:solidFill>
                <a:srgbClr val="FF0000">
                  <a:alpha val="47000"/>
                </a:srgb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24DE95-E8CE-0E4C-817A-6E685822C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14506" y="2517324"/>
                    <a:ext cx="2089358" cy="618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𝟏𝟏𝟓</m:t>
                          </m:r>
                          <m:f>
                            <m:f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𝒌𝑱</m:t>
                              </m:r>
                            </m:num>
                            <m:den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𝒎𝒐𝒍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24DE95-E8CE-0E4C-817A-6E685822CB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4506" y="2517324"/>
                    <a:ext cx="2089358" cy="6184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57393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4799392" y="484378"/>
                <a:ext cx="12192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92" y="484378"/>
                <a:ext cx="12192001" cy="461665"/>
              </a:xfrm>
              <a:prstGeom prst="rect">
                <a:avLst/>
              </a:prstGeom>
              <a:blipFill>
                <a:blip r:embed="rId2"/>
                <a:stretch>
                  <a:fillRect l="-10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A3C6FF0-A9CA-D241-B31F-4FEAE7E39A98}"/>
              </a:ext>
            </a:extLst>
          </p:cNvPr>
          <p:cNvGrpSpPr/>
          <p:nvPr/>
        </p:nvGrpSpPr>
        <p:grpSpPr>
          <a:xfrm>
            <a:off x="2992059" y="1218104"/>
            <a:ext cx="6261100" cy="4787900"/>
            <a:chOff x="-19365" y="1218104"/>
            <a:chExt cx="6261100" cy="47879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FF9F27-504E-6E42-AC86-482FE91099DB}"/>
                </a:ext>
              </a:extLst>
            </p:cNvPr>
            <p:cNvGrpSpPr/>
            <p:nvPr/>
          </p:nvGrpSpPr>
          <p:grpSpPr>
            <a:xfrm>
              <a:off x="-19365" y="1218104"/>
              <a:ext cx="6261100" cy="4787900"/>
              <a:chOff x="53787" y="1218104"/>
              <a:chExt cx="6261100" cy="47879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F6C5681-12E5-3149-AB43-375813F10735}"/>
                  </a:ext>
                </a:extLst>
              </p:cNvPr>
              <p:cNvGrpSpPr/>
              <p:nvPr/>
            </p:nvGrpSpPr>
            <p:grpSpPr>
              <a:xfrm>
                <a:off x="53787" y="1218104"/>
                <a:ext cx="6261100" cy="4787900"/>
                <a:chOff x="53787" y="1397394"/>
                <a:chExt cx="6261100" cy="478790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ABDEFD00-21F9-644A-9FAD-42694B68BB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87" y="1397394"/>
                  <a:ext cx="6261100" cy="4787900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4898A6B-3C44-394A-B05A-55335F2BBFE8}"/>
                    </a:ext>
                  </a:extLst>
                </p:cNvPr>
                <p:cNvGrpSpPr/>
                <p:nvPr/>
              </p:nvGrpSpPr>
              <p:grpSpPr>
                <a:xfrm>
                  <a:off x="1512178" y="2187388"/>
                  <a:ext cx="4530798" cy="1956136"/>
                  <a:chOff x="1458391" y="2187388"/>
                  <a:chExt cx="4530798" cy="19561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1BC00A14-FA91-FF44-ADA0-8C1AB0CFE90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58391" y="2187388"/>
                        <a:ext cx="308385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1BC00A14-FA91-FF44-ADA0-8C1AB0CFE90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58391" y="2187388"/>
                        <a:ext cx="3083858" cy="46166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70DB6DC-BA5F-AD40-8CAD-2229E17064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05331" y="3681859"/>
                        <a:ext cx="308385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70DB6DC-BA5F-AD40-8CAD-2229E17064C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05331" y="3681859"/>
                        <a:ext cx="3083858" cy="46166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A0FAC89-BBF2-0C4B-9530-165A4CB20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3303" y="2737455"/>
                <a:ext cx="17605" cy="1268015"/>
              </a:xfrm>
              <a:prstGeom prst="line">
                <a:avLst/>
              </a:prstGeom>
              <a:ln w="63500">
                <a:solidFill>
                  <a:srgbClr val="7030A0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/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Gibbs energy of a reaction mixture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blipFill>
                <a:blip r:embed="rId8"/>
                <a:stretch>
                  <a:fillRect l="-94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/>
                  <a:t> because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  <a:blipFill>
                <a:blip r:embed="rId9"/>
                <a:stretch>
                  <a:fillRect l="-28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453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08B3C2-7B2F-464C-A1A1-8A246EF8238E}"/>
              </a:ext>
            </a:extLst>
          </p:cNvPr>
          <p:cNvGrpSpPr/>
          <p:nvPr/>
        </p:nvGrpSpPr>
        <p:grpSpPr>
          <a:xfrm>
            <a:off x="7002484" y="532003"/>
            <a:ext cx="5189516" cy="3944994"/>
            <a:chOff x="7002484" y="532003"/>
            <a:chExt cx="5189516" cy="39449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B388C4-988F-CE45-A86C-C465C410222E}"/>
                </a:ext>
              </a:extLst>
            </p:cNvPr>
            <p:cNvGrpSpPr/>
            <p:nvPr/>
          </p:nvGrpSpPr>
          <p:grpSpPr>
            <a:xfrm>
              <a:off x="7002484" y="532003"/>
              <a:ext cx="5189516" cy="3944994"/>
              <a:chOff x="7002484" y="532003"/>
              <a:chExt cx="5189516" cy="394499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08CE1B2-3417-F24B-95FF-D19871E208D8}"/>
                  </a:ext>
                </a:extLst>
              </p:cNvPr>
              <p:cNvGrpSpPr/>
              <p:nvPr/>
            </p:nvGrpSpPr>
            <p:grpSpPr>
              <a:xfrm>
                <a:off x="7002484" y="532003"/>
                <a:ext cx="5189516" cy="3944994"/>
                <a:chOff x="3431969" y="532003"/>
                <a:chExt cx="6780810" cy="4512623"/>
              </a:xfrm>
            </p:grpSpPr>
            <p:pic>
              <p:nvPicPr>
                <p:cNvPr id="17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  <a:extLst>
                    <a:ext uri="{FF2B5EF4-FFF2-40B4-BE49-F238E27FC236}">
                      <a16:creationId xmlns:a16="http://schemas.microsoft.com/office/drawing/2014/main" id="{B9756CBF-7585-5A45-AD31-A1A564DAC6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36" t="20606" r="15108" b="13593"/>
                <a:stretch/>
              </p:blipFill>
              <p:spPr bwMode="auto">
                <a:xfrm>
                  <a:off x="3431969" y="532003"/>
                  <a:ext cx="6780810" cy="45126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D3B9ECD-56A9-1C44-9F1C-84215AD65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51417" y="3847606"/>
                  <a:ext cx="1828801" cy="95003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/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7D24E1-3407-DC49-ABA6-5ED9AED7E62D}"/>
                </a:ext>
              </a:extLst>
            </p:cNvPr>
            <p:cNvSpPr/>
            <p:nvPr/>
          </p:nvSpPr>
          <p:spPr>
            <a:xfrm>
              <a:off x="10349705" y="19048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516FF-DB22-8F4E-B2ED-4CF25067139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Gibbs energy of a reaction mixture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516FF-DB22-8F4E-B2ED-4CF25067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blipFill>
                <a:blip r:embed="rId5"/>
                <a:stretch>
                  <a:fillRect l="-94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259051-CCDC-BF4A-AD02-F5678B62EEE8}"/>
                  </a:ext>
                </a:extLst>
              </p:cNvPr>
              <p:cNvSpPr txBox="1"/>
              <p:nvPr/>
            </p:nvSpPr>
            <p:spPr>
              <a:xfrm>
                <a:off x="122149" y="635448"/>
                <a:ext cx="7226583" cy="5963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slope of the Gibbs energy along the reaction path told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forward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backward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is at equilibrium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equilibrium, there’s a certain ratio of B to A. That’s the equilibrium constant, 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259051-CCDC-BF4A-AD02-F5678B62E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9" y="635448"/>
                <a:ext cx="7226583" cy="5963364"/>
              </a:xfrm>
              <a:prstGeom prst="rect">
                <a:avLst/>
              </a:prstGeom>
              <a:blipFill>
                <a:blip r:embed="rId6"/>
                <a:stretch>
                  <a:fillRect l="-1404" t="-637" r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840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8E9AE-9487-7F4D-AA87-21ABF2CADA8C}"/>
                  </a:ext>
                </a:extLst>
              </p:cNvPr>
              <p:cNvSpPr txBox="1"/>
              <p:nvPr/>
            </p:nvSpPr>
            <p:spPr>
              <a:xfrm>
                <a:off x="5565883" y="851636"/>
                <a:ext cx="3388659" cy="94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8E9AE-9487-7F4D-AA87-21ABF2CAD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83" y="851636"/>
                <a:ext cx="3388659" cy="948914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ECFCE2E-5E97-7548-A479-859751690D95}"/>
              </a:ext>
            </a:extLst>
          </p:cNvPr>
          <p:cNvGrpSpPr/>
          <p:nvPr/>
        </p:nvGrpSpPr>
        <p:grpSpPr>
          <a:xfrm>
            <a:off x="1219200" y="-85589"/>
            <a:ext cx="9207500" cy="6999407"/>
            <a:chOff x="2159000" y="-85589"/>
            <a:chExt cx="9207500" cy="69994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53FBF59-F93C-A545-8AED-8CE0BCCAE0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9000" y="-85589"/>
              <a:ext cx="9207500" cy="6999407"/>
              <a:chOff x="2417784" y="213696"/>
              <a:chExt cx="8555016" cy="6503398"/>
            </a:xfrm>
          </p:grpSpPr>
          <p:pic>
            <p:nvPicPr>
              <p:cNvPr id="1028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<a:extLst>
                  <a:ext uri="{FF2B5EF4-FFF2-40B4-BE49-F238E27FC236}">
                    <a16:creationId xmlns:a16="http://schemas.microsoft.com/office/drawing/2014/main" id="{5F32EA3B-DF0D-924D-B9C9-CDBCA68317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36" t="20606" r="15108" b="13593"/>
              <a:stretch/>
            </p:blipFill>
            <p:spPr bwMode="auto">
              <a:xfrm>
                <a:off x="2417784" y="213696"/>
                <a:ext cx="8555016" cy="6503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7599A9-F9DD-7147-97EC-9FCB4B3417A3}"/>
                  </a:ext>
                </a:extLst>
              </p:cNvPr>
              <p:cNvSpPr/>
              <p:nvPr/>
            </p:nvSpPr>
            <p:spPr>
              <a:xfrm>
                <a:off x="8101805" y="2438204"/>
                <a:ext cx="128888" cy="1255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E88372E-B28A-564D-92C3-345304677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597" y="2006286"/>
              <a:ext cx="303338" cy="34949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457930-B651-5544-AD10-08BB5A65CF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7857" y="2376159"/>
              <a:ext cx="427159" cy="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/>
              <p:nvPr/>
            </p:nvSpPr>
            <p:spPr>
              <a:xfrm>
                <a:off x="150724" y="70338"/>
                <a:ext cx="11865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Chemical potentials – they’re just slopes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b="1" dirty="0"/>
                  <a:t> state space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4" y="70338"/>
                <a:ext cx="11865064" cy="461665"/>
              </a:xfrm>
              <a:prstGeom prst="rect">
                <a:avLst/>
              </a:prstGeom>
              <a:blipFill>
                <a:blip r:embed="rId4"/>
                <a:stretch>
                  <a:fillRect l="-85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B64A16-6F3C-974E-83AF-25FEAAC3F05C}"/>
                  </a:ext>
                </a:extLst>
              </p:cNvPr>
              <p:cNvSpPr txBox="1"/>
              <p:nvPr/>
            </p:nvSpPr>
            <p:spPr>
              <a:xfrm>
                <a:off x="8189407" y="1706574"/>
                <a:ext cx="3388659" cy="94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B64A16-6F3C-974E-83AF-25FEAAC3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07" y="1706574"/>
                <a:ext cx="3388659" cy="948914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/>
              <p:nvPr/>
            </p:nvSpPr>
            <p:spPr>
              <a:xfrm>
                <a:off x="3009974" y="1042817"/>
                <a:ext cx="3388659" cy="963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74" y="1042817"/>
                <a:ext cx="3388659" cy="963469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747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5081D7-EBBC-0945-B765-9BBBF518E64D}"/>
              </a:ext>
            </a:extLst>
          </p:cNvPr>
          <p:cNvGrpSpPr/>
          <p:nvPr/>
        </p:nvGrpSpPr>
        <p:grpSpPr>
          <a:xfrm>
            <a:off x="3317438" y="694870"/>
            <a:ext cx="3754123" cy="3068387"/>
            <a:chOff x="7002484" y="520128"/>
            <a:chExt cx="5189516" cy="39449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E86DDF-D655-CC44-B7D8-039D05E5A882}"/>
                </a:ext>
              </a:extLst>
            </p:cNvPr>
            <p:cNvGrpSpPr/>
            <p:nvPr/>
          </p:nvGrpSpPr>
          <p:grpSpPr>
            <a:xfrm>
              <a:off x="7002484" y="520128"/>
              <a:ext cx="5189516" cy="3944994"/>
              <a:chOff x="3431969" y="532003"/>
              <a:chExt cx="6780810" cy="4512623"/>
            </a:xfrm>
          </p:grpSpPr>
          <p:pic>
            <p:nvPicPr>
              <p:cNvPr id="11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<a:extLst>
                  <a:ext uri="{FF2B5EF4-FFF2-40B4-BE49-F238E27FC236}">
                    <a16:creationId xmlns:a16="http://schemas.microsoft.com/office/drawing/2014/main" id="{EC2FCF19-422E-AB4D-BCD6-7B5BC8FAD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36" t="20606" r="15108" b="13593"/>
              <a:stretch/>
            </p:blipFill>
            <p:spPr bwMode="auto">
              <a:xfrm>
                <a:off x="3431969" y="532003"/>
                <a:ext cx="6780810" cy="451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F11E39-AAFB-794C-A75F-79ACCA8576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1417" y="3847606"/>
                <a:ext cx="1828801" cy="95003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/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D81728-FD76-684F-8C63-D4991F7B7A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  <a:blipFill>
                  <a:blip r:embed="rId3"/>
                  <a:stretch>
                    <a:fillRect r="-4167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84583" y="4278558"/>
                <a:ext cx="11436017" cy="1619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said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(you can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tables).</a:t>
                </a:r>
                <a:r>
                  <a:rPr lang="en-US" sz="2400" b="1" dirty="0"/>
                  <a:t> </a:t>
                </a:r>
                <a:r>
                  <a:rPr lang="en-US" sz="2400" dirty="0"/>
                  <a:t>Similar for B.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83" y="4278558"/>
                <a:ext cx="11436017" cy="1619098"/>
              </a:xfrm>
              <a:prstGeom prst="rect">
                <a:avLst/>
              </a:prstGeom>
              <a:blipFill>
                <a:blip r:embed="rId4"/>
                <a:stretch>
                  <a:fillRect l="-776"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967F2C-14E9-B844-8352-9387B315391B}"/>
              </a:ext>
            </a:extLst>
          </p:cNvPr>
          <p:cNvSpPr txBox="1"/>
          <p:nvPr/>
        </p:nvSpPr>
        <p:spPr>
          <a:xfrm>
            <a:off x="6013" y="0"/>
            <a:ext cx="11580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Week 12 – Chemical potentials and equilibria</a:t>
            </a:r>
          </a:p>
        </p:txBody>
      </p:sp>
    </p:spTree>
    <p:extLst>
      <p:ext uri="{BB962C8B-B14F-4D97-AF65-F5344CB8AC3E}">
        <p14:creationId xmlns:p14="http://schemas.microsoft.com/office/powerpoint/2010/main" val="3983649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5081D7-EBBC-0945-B765-9BBBF518E64D}"/>
              </a:ext>
            </a:extLst>
          </p:cNvPr>
          <p:cNvGrpSpPr/>
          <p:nvPr/>
        </p:nvGrpSpPr>
        <p:grpSpPr>
          <a:xfrm>
            <a:off x="3317438" y="694870"/>
            <a:ext cx="3754123" cy="3068387"/>
            <a:chOff x="7002484" y="520128"/>
            <a:chExt cx="5189516" cy="39449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E86DDF-D655-CC44-B7D8-039D05E5A882}"/>
                </a:ext>
              </a:extLst>
            </p:cNvPr>
            <p:cNvGrpSpPr/>
            <p:nvPr/>
          </p:nvGrpSpPr>
          <p:grpSpPr>
            <a:xfrm>
              <a:off x="7002484" y="520128"/>
              <a:ext cx="5189516" cy="3944994"/>
              <a:chOff x="3431969" y="532003"/>
              <a:chExt cx="6780810" cy="4512623"/>
            </a:xfrm>
          </p:grpSpPr>
          <p:pic>
            <p:nvPicPr>
              <p:cNvPr id="11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<a:extLst>
                  <a:ext uri="{FF2B5EF4-FFF2-40B4-BE49-F238E27FC236}">
                    <a16:creationId xmlns:a16="http://schemas.microsoft.com/office/drawing/2014/main" id="{EC2FCF19-422E-AB4D-BCD6-7B5BC8FAD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36" t="20606" r="15108" b="13593"/>
              <a:stretch/>
            </p:blipFill>
            <p:spPr bwMode="auto">
              <a:xfrm>
                <a:off x="3431969" y="532003"/>
                <a:ext cx="6780810" cy="451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F11E39-AAFB-794C-A75F-79ACCA8576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1417" y="3847606"/>
                <a:ext cx="1828801" cy="95003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/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55983" y="4168034"/>
                <a:ext cx="11436017" cy="2200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Defined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𝑮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Then, we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showed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anywhere along the reaction path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showed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at equilibrium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3" y="4168034"/>
                <a:ext cx="11436017" cy="2200731"/>
              </a:xfrm>
              <a:prstGeom prst="rect">
                <a:avLst/>
              </a:prstGeom>
              <a:blipFill>
                <a:blip r:embed="rId4"/>
                <a:stretch>
                  <a:fillRect l="-88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967F2C-14E9-B844-8352-9387B315391B}"/>
              </a:ext>
            </a:extLst>
          </p:cNvPr>
          <p:cNvSpPr txBox="1"/>
          <p:nvPr/>
        </p:nvSpPr>
        <p:spPr>
          <a:xfrm>
            <a:off x="6013" y="0"/>
            <a:ext cx="11580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Week 12 – Chemical potentials and equilibria</a:t>
            </a:r>
          </a:p>
        </p:txBody>
      </p:sp>
    </p:spTree>
    <p:extLst>
      <p:ext uri="{BB962C8B-B14F-4D97-AF65-F5344CB8AC3E}">
        <p14:creationId xmlns:p14="http://schemas.microsoft.com/office/powerpoint/2010/main" val="1174864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/>
              <p:nvPr/>
            </p:nvSpPr>
            <p:spPr>
              <a:xfrm>
                <a:off x="150725" y="70338"/>
                <a:ext cx="803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</a:t>
                </a:r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/>
                  <a:t>depends on reaction stoichiometry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70338"/>
                <a:ext cx="8038682" cy="461665"/>
              </a:xfrm>
              <a:prstGeom prst="rect">
                <a:avLst/>
              </a:prstGeom>
              <a:blipFill>
                <a:blip r:embed="rId2"/>
                <a:stretch>
                  <a:fillRect l="-126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1BF81-E7B2-D54A-966B-D16461631DA7}"/>
                  </a:ext>
                </a:extLst>
              </p:cNvPr>
              <p:cNvSpPr/>
              <p:nvPr/>
            </p:nvSpPr>
            <p:spPr>
              <a:xfrm>
                <a:off x="110491" y="521523"/>
                <a:ext cx="12081509" cy="4050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What if the reaction path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→2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? </a:t>
                </a:r>
              </a:p>
              <a:p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 As before, at equilibrium we know that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with particular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, hence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Which means … that if you measure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in the lab, you can figure out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1BF81-E7B2-D54A-966B-D16461631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1" y="521523"/>
                <a:ext cx="12081509" cy="4050148"/>
              </a:xfrm>
              <a:prstGeom prst="rect">
                <a:avLst/>
              </a:prstGeom>
              <a:blipFill>
                <a:blip r:embed="rId3"/>
                <a:stretch>
                  <a:fillRect l="-839" t="-940" r="-105" b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497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180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A generalization of chemical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461665"/>
                <a:ext cx="11806878" cy="382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of the substance A – the Gibbs energy of a pure, unmixed substance in what we have been calling its standard state (see notes below)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takes into account the mixing or dilution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solute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concentration (molarity)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bar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partial pressure of A (bar),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solvent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461665"/>
                <a:ext cx="11806878" cy="3823034"/>
              </a:xfrm>
              <a:prstGeom prst="rect">
                <a:avLst/>
              </a:prstGeom>
              <a:blipFill>
                <a:blip r:embed="rId2"/>
                <a:stretch>
                  <a:fillRect l="-860"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440142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0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F4A3857-F146-E84E-8A76-57C0B6968B0E}"/>
              </a:ext>
            </a:extLst>
          </p:cNvPr>
          <p:cNvSpPr/>
          <p:nvPr/>
        </p:nvSpPr>
        <p:spPr>
          <a:xfrm>
            <a:off x="5394960" y="1062990"/>
            <a:ext cx="3635006" cy="4046220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35D9-1BD9-FA4C-B4CC-AB260DACE493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Total energy (U) goes up</a:t>
            </a:r>
          </a:p>
        </p:txBody>
      </p:sp>
    </p:spTree>
    <p:extLst>
      <p:ext uri="{BB962C8B-B14F-4D97-AF65-F5344CB8AC3E}">
        <p14:creationId xmlns:p14="http://schemas.microsoft.com/office/powerpoint/2010/main" val="409843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DF843-205B-F840-BA40-84641893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5" y="119079"/>
            <a:ext cx="4404801" cy="4072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4A9B2-AB9A-054F-91B5-F0B5A97413DA}"/>
                  </a:ext>
                </a:extLst>
              </p:cNvPr>
              <p:cNvSpPr txBox="1"/>
              <p:nvPr/>
            </p:nvSpPr>
            <p:spPr>
              <a:xfrm>
                <a:off x="180474" y="1084127"/>
                <a:ext cx="8761846" cy="4689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In going from A to B, it must be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Then you showed how this led to </a:t>
                </a:r>
                <a:r>
                  <a:rPr lang="en-US" sz="2400" b="1" dirty="0"/>
                  <a:t>Clapeyron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4A9B2-AB9A-054F-91B5-F0B5A974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4" y="1084127"/>
                <a:ext cx="8761846" cy="4689745"/>
              </a:xfrm>
              <a:prstGeom prst="rect">
                <a:avLst/>
              </a:prstGeom>
              <a:blipFill>
                <a:blip r:embed="rId3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39620E-EB7C-6C42-8118-FFA18C8C7D39}"/>
              </a:ext>
            </a:extLst>
          </p:cNvPr>
          <p:cNvSpPr txBox="1"/>
          <p:nvPr/>
        </p:nvSpPr>
        <p:spPr>
          <a:xfrm>
            <a:off x="0" y="20620"/>
            <a:ext cx="800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Week 12 – Derivation of the Clapeyron equation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E9EC13-BF96-1E4B-BF4F-04B5328F8915}"/>
              </a:ext>
            </a:extLst>
          </p:cNvPr>
          <p:cNvGrpSpPr/>
          <p:nvPr/>
        </p:nvGrpSpPr>
        <p:grpSpPr>
          <a:xfrm>
            <a:off x="9599651" y="1412805"/>
            <a:ext cx="625642" cy="1014102"/>
            <a:chOff x="7727031" y="3134725"/>
            <a:chExt cx="625642" cy="101410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2CE9BD5-78D8-4143-A596-DA90EAD01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2032" y="3470949"/>
              <a:ext cx="175640" cy="34165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CD5B8A-5329-8448-905C-51E31E9061CE}"/>
                </a:ext>
              </a:extLst>
            </p:cNvPr>
            <p:cNvSpPr txBox="1"/>
            <p:nvPr/>
          </p:nvSpPr>
          <p:spPr>
            <a:xfrm>
              <a:off x="8039852" y="3781705"/>
              <a:ext cx="312821" cy="36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1CEA7-BFA3-774B-AA67-1A8F13E5C566}"/>
                </a:ext>
              </a:extLst>
            </p:cNvPr>
            <p:cNvSpPr txBox="1"/>
            <p:nvPr/>
          </p:nvSpPr>
          <p:spPr>
            <a:xfrm>
              <a:off x="7727031" y="3134725"/>
              <a:ext cx="312821" cy="36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569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1C9BBC-95DD-BD4F-8375-FD3C560B8990}"/>
              </a:ext>
            </a:extLst>
          </p:cNvPr>
          <p:cNvSpPr txBox="1"/>
          <p:nvPr/>
        </p:nvSpPr>
        <p:spPr>
          <a:xfrm>
            <a:off x="0" y="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Osmotic effect and osmotic pressure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8F7504-597A-CC4C-B676-C303113EF7B9}"/>
              </a:ext>
            </a:extLst>
          </p:cNvPr>
          <p:cNvGrpSpPr/>
          <p:nvPr/>
        </p:nvGrpSpPr>
        <p:grpSpPr>
          <a:xfrm>
            <a:off x="743469" y="2326714"/>
            <a:ext cx="3921963" cy="2204571"/>
            <a:chOff x="714894" y="1183512"/>
            <a:chExt cx="3921963" cy="2204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1D30B5-B7DE-674C-A90D-8FCC3C292EE2}"/>
                </a:ext>
              </a:extLst>
            </p:cNvPr>
            <p:cNvGrpSpPr/>
            <p:nvPr/>
          </p:nvGrpSpPr>
          <p:grpSpPr>
            <a:xfrm>
              <a:off x="714894" y="1183512"/>
              <a:ext cx="3921963" cy="2204571"/>
              <a:chOff x="714894" y="1183512"/>
              <a:chExt cx="3921963" cy="220457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AD2F7FE-6736-F340-9D41-8B917765170B}"/>
                  </a:ext>
                </a:extLst>
              </p:cNvPr>
              <p:cNvGrpSpPr/>
              <p:nvPr/>
            </p:nvGrpSpPr>
            <p:grpSpPr>
              <a:xfrm>
                <a:off x="714894" y="1183512"/>
                <a:ext cx="3921963" cy="2204571"/>
                <a:chOff x="6774873" y="858982"/>
                <a:chExt cx="3921963" cy="2204571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95E26C57-1E72-2D4D-A10F-0E304A06E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4873" y="858982"/>
                  <a:ext cx="0" cy="2182798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7523A22-86C8-2248-8FBC-CCD870998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4873" y="3041780"/>
                  <a:ext cx="3918009" cy="0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8D50771-AE36-FA40-BE6F-AF5F1964F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836" y="880755"/>
                  <a:ext cx="0" cy="2182798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5755C20-0CEB-0944-835A-E6FC84524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4534" y="880755"/>
                  <a:ext cx="0" cy="2182798"/>
                </a:xfrm>
                <a:prstGeom prst="line">
                  <a:avLst/>
                </a:prstGeom>
                <a:ln w="190500">
                  <a:solidFill>
                    <a:schemeClr val="tx1">
                      <a:alpha val="36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>
                  <a:extLst>
                    <a:ext uri="{FF2B5EF4-FFF2-40B4-BE49-F238E27FC236}">
                      <a16:creationId xmlns:a16="http://schemas.microsoft.com/office/drawing/2014/main" id="{D14EB00D-6395-4E4C-8322-0A34B2BC1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8801" y="1883087"/>
                  <a:ext cx="1785532" cy="21086"/>
                </a:xfrm>
                <a:prstGeom prst="curvedConnector3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urved Connector 19">
                  <a:extLst>
                    <a:ext uri="{FF2B5EF4-FFF2-40B4-BE49-F238E27FC236}">
                      <a16:creationId xmlns:a16="http://schemas.microsoft.com/office/drawing/2014/main" id="{9A70CAD5-F5C4-F642-8FC8-73778A2C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74736" y="2201741"/>
                  <a:ext cx="1909661" cy="12700"/>
                </a:xfrm>
                <a:prstGeom prst="curvedConnector3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C5A068B7-5B9F-5C4A-A1EB-3DCB7782E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4873" y="2143191"/>
                      <a:ext cx="1556549" cy="8309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(+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solute</m:t>
                            </m:r>
                            <m: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C5A068B7-5B9F-5C4A-A1EB-3DCB7782EB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4873" y="2143191"/>
                      <a:ext cx="1556549" cy="83099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51606CBC-2607-CE43-B639-78783876EE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9983" y="2143191"/>
                      <a:ext cx="1642022" cy="8309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pure</m:t>
                            </m:r>
                            <m: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51606CBC-2607-CE43-B639-78783876EE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89983" y="2143191"/>
                      <a:ext cx="1642022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736026-AECA-7046-BEEA-67CB6A52A9E6}"/>
                  </a:ext>
                </a:extLst>
              </p:cNvPr>
              <p:cNvSpPr txBox="1"/>
              <p:nvPr/>
            </p:nvSpPr>
            <p:spPr>
              <a:xfrm>
                <a:off x="3461821" y="1593300"/>
                <a:ext cx="667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2DA1C7-5F25-D24B-9F7D-E32130048DE2}"/>
                  </a:ext>
                </a:extLst>
              </p:cNvPr>
              <p:cNvSpPr txBox="1"/>
              <p:nvPr/>
            </p:nvSpPr>
            <p:spPr>
              <a:xfrm>
                <a:off x="1478168" y="1580476"/>
                <a:ext cx="667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23909B-EA4E-F044-AB5A-711F03FF66C7}"/>
                </a:ext>
              </a:extLst>
            </p:cNvPr>
            <p:cNvCxnSpPr/>
            <p:nvPr/>
          </p:nvCxnSpPr>
          <p:spPr>
            <a:xfrm flipH="1">
              <a:off x="2068688" y="2700802"/>
              <a:ext cx="931331" cy="0"/>
            </a:xfrm>
            <a:prstGeom prst="straightConnector1">
              <a:avLst/>
            </a:prstGeom>
            <a:ln w="127000">
              <a:solidFill>
                <a:schemeClr val="accent1">
                  <a:alpha val="5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1457E52-55E1-FD43-9A3A-5552E17ACF83}"/>
              </a:ext>
            </a:extLst>
          </p:cNvPr>
          <p:cNvSpPr txBox="1"/>
          <p:nvPr/>
        </p:nvSpPr>
        <p:spPr>
          <a:xfrm>
            <a:off x="0" y="752588"/>
            <a:ext cx="11489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Chamber X is a 1 M solution of NaCl(</a:t>
            </a:r>
            <a:r>
              <a:rPr lang="en-US" sz="2400" dirty="0" err="1"/>
              <a:t>aq</a:t>
            </a:r>
            <a:r>
              <a:rPr lang="en-US" sz="2400" dirty="0"/>
              <a:t>). Chamber Y is pure water.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16E717-6112-5742-B79F-9A5A30CF9266}"/>
              </a:ext>
            </a:extLst>
          </p:cNvPr>
          <p:cNvGrpSpPr/>
          <p:nvPr/>
        </p:nvGrpSpPr>
        <p:grpSpPr>
          <a:xfrm>
            <a:off x="6493788" y="1883258"/>
            <a:ext cx="3970887" cy="2660192"/>
            <a:chOff x="710940" y="731389"/>
            <a:chExt cx="3970887" cy="2660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97983B-44B6-294E-BB3C-F68BADE28115}"/>
                </a:ext>
              </a:extLst>
            </p:cNvPr>
            <p:cNvGrpSpPr/>
            <p:nvPr/>
          </p:nvGrpSpPr>
          <p:grpSpPr>
            <a:xfrm>
              <a:off x="710940" y="1187010"/>
              <a:ext cx="3970887" cy="2204571"/>
              <a:chOff x="710940" y="958412"/>
              <a:chExt cx="3970887" cy="22045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79217A-8DB0-0F4B-93AE-C77CAE84E2DF}"/>
                  </a:ext>
                </a:extLst>
              </p:cNvPr>
              <p:cNvGrpSpPr/>
              <p:nvPr/>
            </p:nvGrpSpPr>
            <p:grpSpPr>
              <a:xfrm>
                <a:off x="710940" y="958412"/>
                <a:ext cx="3970887" cy="2204571"/>
                <a:chOff x="710940" y="3998792"/>
                <a:chExt cx="3970887" cy="2204571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38A2DC-4261-2549-A26C-136C7E96DEAC}"/>
                    </a:ext>
                  </a:extLst>
                </p:cNvPr>
                <p:cNvGrpSpPr/>
                <p:nvPr/>
              </p:nvGrpSpPr>
              <p:grpSpPr>
                <a:xfrm>
                  <a:off x="710940" y="3998792"/>
                  <a:ext cx="3970887" cy="2204571"/>
                  <a:chOff x="6774873" y="858982"/>
                  <a:chExt cx="3970887" cy="2204571"/>
                </a:xfrm>
              </p:grpSpPr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6E714E57-995F-3641-A15D-C8D5AE9122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4873" y="858982"/>
                    <a:ext cx="0" cy="2182798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B208CFBA-FF29-E344-8C82-F6F6A0C0E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74873" y="3041780"/>
                    <a:ext cx="3918009" cy="0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D7801CFC-11FD-0744-B8E9-FC7A37C650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6836" y="880755"/>
                    <a:ext cx="0" cy="2182798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88FFA93B-9D3F-CC4C-8720-75C9EC74D1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84534" y="880755"/>
                    <a:ext cx="0" cy="2182798"/>
                  </a:xfrm>
                  <a:prstGeom prst="line">
                    <a:avLst/>
                  </a:prstGeom>
                  <a:ln w="190500">
                    <a:solidFill>
                      <a:schemeClr val="tx1">
                        <a:alpha val="36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urved Connector 59">
                    <a:extLst>
                      <a:ext uri="{FF2B5EF4-FFF2-40B4-BE49-F238E27FC236}">
                        <a16:creationId xmlns:a16="http://schemas.microsoft.com/office/drawing/2014/main" id="{48C2B2EE-CF59-C14E-B0C5-791172B9C1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08801" y="2108718"/>
                    <a:ext cx="1785532" cy="21086"/>
                  </a:xfrm>
                  <a:prstGeom prst="curvedConnector3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ED12A2B5-3CE8-2E42-9C8D-8B836B220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74736" y="2130491"/>
                    <a:ext cx="1909661" cy="12700"/>
                  </a:xfrm>
                  <a:prstGeom prst="curvedConnector3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7ECD7BBF-0159-7C4F-B834-14B7736A47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74873" y="2143191"/>
                        <a:ext cx="1556549" cy="83099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m:oMathPara>
                        </a14:m>
                        <a:endPara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solute</m:t>
                              </m:r>
                              <m: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14358AC8-A137-4D43-B6C7-6E64D920020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74873" y="2143191"/>
                        <a:ext cx="1556549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813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D7C5CC2B-CBF3-0E40-AD95-3EA53142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03738" y="2143191"/>
                        <a:ext cx="1642022" cy="83099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pure</m:t>
                              </m:r>
                              <m: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3" name="Rectangle 42">
                        <a:extLst>
                          <a:ext uri="{FF2B5EF4-FFF2-40B4-BE49-F238E27FC236}">
                            <a16:creationId xmlns:a16="http://schemas.microsoft.com/office/drawing/2014/main" id="{7CDEC1D9-CCA4-EA47-9FDE-3BF03824F9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03738" y="2143191"/>
                        <a:ext cx="1642022" cy="830997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74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9" name="Down Arrow 48">
                  <a:extLst>
                    <a:ext uri="{FF2B5EF4-FFF2-40B4-BE49-F238E27FC236}">
                      <a16:creationId xmlns:a16="http://schemas.microsoft.com/office/drawing/2014/main" id="{725A3684-05AC-734D-B212-C7774B407D72}"/>
                    </a:ext>
                  </a:extLst>
                </p:cNvPr>
                <p:cNvSpPr/>
                <p:nvPr/>
              </p:nvSpPr>
              <p:spPr>
                <a:xfrm>
                  <a:off x="1351444" y="4617720"/>
                  <a:ext cx="637376" cy="630808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D172FF88-CCB2-CA42-AF44-B404C1668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3087" y="4122962"/>
                      <a:ext cx="6373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65B0702B-8CB7-DD47-A661-D59E3F20F1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3087" y="4122962"/>
                      <a:ext cx="637376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F56F4B6-6C66-0D47-8381-CB829C3A0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0804" y="2472204"/>
                <a:ext cx="614287" cy="0"/>
              </a:xfrm>
              <a:prstGeom prst="straightConnector1">
                <a:avLst/>
              </a:prstGeom>
              <a:ln w="127000">
                <a:solidFill>
                  <a:schemeClr val="accent1">
                    <a:alpha val="5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A449F2-4E0E-7145-A200-A065A0A8F05B}"/>
                </a:ext>
              </a:extLst>
            </p:cNvPr>
            <p:cNvSpPr txBox="1"/>
            <p:nvPr/>
          </p:nvSpPr>
          <p:spPr>
            <a:xfrm>
              <a:off x="1478168" y="731389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A34653-CD62-CB4D-A1E9-F0E896FEC162}"/>
                </a:ext>
              </a:extLst>
            </p:cNvPr>
            <p:cNvSpPr txBox="1"/>
            <p:nvPr/>
          </p:nvSpPr>
          <p:spPr>
            <a:xfrm>
              <a:off x="3459371" y="736830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88FFAA2-7FE4-FA44-B1CA-9ADFCA5DD07B}"/>
              </a:ext>
            </a:extLst>
          </p:cNvPr>
          <p:cNvSpPr txBox="1"/>
          <p:nvPr/>
        </p:nvSpPr>
        <p:spPr>
          <a:xfrm>
            <a:off x="1333855" y="4850564"/>
            <a:ext cx="2295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Osmotic effect 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5CEAFB-746A-6B49-AD20-8EB5E70F5232}"/>
              </a:ext>
            </a:extLst>
          </p:cNvPr>
          <p:cNvSpPr txBox="1"/>
          <p:nvPr/>
        </p:nvSpPr>
        <p:spPr>
          <a:xfrm>
            <a:off x="7134291" y="4832307"/>
            <a:ext cx="3918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Osmotic pressure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708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A4C495-4D1C-0646-A444-BAEC18154228}"/>
              </a:ext>
            </a:extLst>
          </p:cNvPr>
          <p:cNvSpPr txBox="1"/>
          <p:nvPr/>
        </p:nvSpPr>
        <p:spPr>
          <a:xfrm>
            <a:off x="0" y="0"/>
            <a:ext cx="802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Reversible non-PV work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9563AF5-76C7-F942-BC28-73AB2E9E3B56}"/>
              </a:ext>
            </a:extLst>
          </p:cNvPr>
          <p:cNvGrpSpPr/>
          <p:nvPr/>
        </p:nvGrpSpPr>
        <p:grpSpPr>
          <a:xfrm>
            <a:off x="-206172" y="1362159"/>
            <a:ext cx="5654472" cy="4652879"/>
            <a:chOff x="1003884" y="516529"/>
            <a:chExt cx="6879352" cy="58477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8C6A4A-89F4-EF4E-821C-590A3C5DE9E5}"/>
                    </a:ext>
                  </a:extLst>
                </p:cNvPr>
                <p:cNvSpPr txBox="1"/>
                <p:nvPr/>
              </p:nvSpPr>
              <p:spPr>
                <a:xfrm>
                  <a:off x="4150820" y="5902609"/>
                  <a:ext cx="10124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8C6A4A-89F4-EF4E-821C-590A3C5DE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820" y="5902609"/>
                  <a:ext cx="1012491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2AD3878-E9BC-BE44-B0AF-25D8FA73F218}"/>
                </a:ext>
              </a:extLst>
            </p:cNvPr>
            <p:cNvGrpSpPr/>
            <p:nvPr/>
          </p:nvGrpSpPr>
          <p:grpSpPr>
            <a:xfrm>
              <a:off x="1003884" y="516529"/>
              <a:ext cx="6879352" cy="5488896"/>
              <a:chOff x="1003884" y="461665"/>
              <a:chExt cx="6879352" cy="548889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B6AB2EF-779B-3C49-8ECB-5C195345A764}"/>
                  </a:ext>
                </a:extLst>
              </p:cNvPr>
              <p:cNvGrpSpPr/>
              <p:nvPr/>
            </p:nvGrpSpPr>
            <p:grpSpPr>
              <a:xfrm>
                <a:off x="1496277" y="461665"/>
                <a:ext cx="6386959" cy="2947326"/>
                <a:chOff x="1496277" y="1271153"/>
                <a:chExt cx="6386959" cy="294732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048C1253-F505-8B43-8124-467958106C8D}"/>
                    </a:ext>
                  </a:extLst>
                </p:cNvPr>
                <p:cNvGrpSpPr/>
                <p:nvPr/>
              </p:nvGrpSpPr>
              <p:grpSpPr>
                <a:xfrm>
                  <a:off x="7578437" y="1312659"/>
                  <a:ext cx="304799" cy="2905820"/>
                  <a:chOff x="7578437" y="1312659"/>
                  <a:chExt cx="304799" cy="2905820"/>
                </a:xfrm>
              </p:grpSpPr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640ADAFE-498E-3F42-B9F0-9A803812011E}"/>
                      </a:ext>
                    </a:extLst>
                  </p:cNvPr>
                  <p:cNvCxnSpPr/>
                  <p:nvPr/>
                </p:nvCxnSpPr>
                <p:spPr>
                  <a:xfrm>
                    <a:off x="7578437" y="1406006"/>
                    <a:ext cx="0" cy="281247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DD87F89-2459-064A-868B-0FFFB61680EF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1312659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8B7C137-230C-F240-A490-0F074BECC44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1732817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D0A53A8-8BD4-7947-B2F4-5C5CF3839F0C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2133714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65DBC1D-219C-AD41-93D4-66A4F6266C84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2537614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8A23A50-9235-3846-B5B3-2ECF64229D87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2946554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40B7205-2AEE-2241-8BCE-B094E5CD2CE7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3348334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049E6FB-2939-DE4B-B093-0196BA96120F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3731567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6CA5648-4B0F-ED48-A5C4-E9404B3AB456}"/>
                    </a:ext>
                  </a:extLst>
                </p:cNvPr>
                <p:cNvGrpSpPr/>
                <p:nvPr/>
              </p:nvGrpSpPr>
              <p:grpSpPr>
                <a:xfrm>
                  <a:off x="1496277" y="1271153"/>
                  <a:ext cx="429504" cy="2947326"/>
                  <a:chOff x="3726859" y="1271152"/>
                  <a:chExt cx="429504" cy="2947326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361BF63A-00AB-2742-83A7-7B2D1C6CF9DF}"/>
                      </a:ext>
                    </a:extLst>
                  </p:cNvPr>
                  <p:cNvCxnSpPr/>
                  <p:nvPr/>
                </p:nvCxnSpPr>
                <p:spPr>
                  <a:xfrm>
                    <a:off x="4156363" y="1406005"/>
                    <a:ext cx="0" cy="281247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A8C24B-568C-034E-B5E8-793AD65A7EB4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73" y="1271152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A26B3E0-8DA5-5E43-8FF0-B2A59530DEF9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70" y="1659087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3E74C3-7E9C-704B-A2AC-F32C83A43B79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68" y="2088581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139996F-EAFE-3D40-A771-6A6D6B5485C7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65" y="2448800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5DBB8D9-C7E6-EB4B-AD6D-78F49D17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60" y="2864439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621E9AF-BD43-284D-8752-4330783767E9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59" y="3307788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911BBFD-BC75-BD43-A972-E00837F4D4D5}"/>
                      </a:ext>
                    </a:extLst>
                  </p:cNvPr>
                  <p:cNvSpPr txBox="1"/>
                  <p:nvPr/>
                </p:nvSpPr>
                <p:spPr>
                  <a:xfrm>
                    <a:off x="3740712" y="3681862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D15BBDB-E38D-7343-BD85-94033C685AD3}"/>
                    </a:ext>
                  </a:extLst>
                </p:cNvPr>
                <p:cNvGrpSpPr/>
                <p:nvPr/>
              </p:nvGrpSpPr>
              <p:grpSpPr>
                <a:xfrm>
                  <a:off x="2535382" y="3095272"/>
                  <a:ext cx="4897844" cy="1092326"/>
                  <a:chOff x="2535382" y="3095272"/>
                  <a:chExt cx="4897844" cy="109232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B8CEFA62-FB54-7741-89E0-4AF0797348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54222" y="3095272"/>
                        <a:ext cx="67196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B8CEFA62-FB54-7741-89E0-4AF0797348D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54222" y="3095272"/>
                        <a:ext cx="671960" cy="46166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222" b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78CC195E-8149-C041-88E1-6F7A5E78F076}"/>
                      </a:ext>
                    </a:extLst>
                  </p:cNvPr>
                  <p:cNvGrpSpPr/>
                  <p:nvPr/>
                </p:nvGrpSpPr>
                <p:grpSpPr>
                  <a:xfrm>
                    <a:off x="2535382" y="3307789"/>
                    <a:ext cx="2347514" cy="863539"/>
                    <a:chOff x="2535382" y="3307789"/>
                    <a:chExt cx="2347514" cy="863539"/>
                  </a:xfrm>
                </p:grpSpPr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5E2A67FF-8CFE-FD4B-82D4-FFC62D22210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35382" y="3307789"/>
                      <a:ext cx="1607127" cy="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D27DCE98-9AE4-8944-99CF-101CC868ECD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46203" y="3340331"/>
                          <a:ext cx="2236693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Spontaneous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D27DCE98-9AE4-8944-99CF-101CC868ECD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46203" y="3340331"/>
                          <a:ext cx="2236693" cy="83099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4795" t="-7547" r="-2740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B412134-952C-FB42-9663-F1A7DD4495EA}"/>
                      </a:ext>
                    </a:extLst>
                  </p:cNvPr>
                  <p:cNvGrpSpPr/>
                  <p:nvPr/>
                </p:nvGrpSpPr>
                <p:grpSpPr>
                  <a:xfrm>
                    <a:off x="5327074" y="3284047"/>
                    <a:ext cx="2106152" cy="903551"/>
                    <a:chOff x="2611567" y="3267777"/>
                    <a:chExt cx="2106152" cy="903551"/>
                  </a:xfrm>
                </p:grpSpPr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3E4F3B6F-3924-D04B-B23F-3CB7901D5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11567" y="3267777"/>
                      <a:ext cx="1531917" cy="18315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9EB3ED32-8E7C-2F44-80F8-458FDB1708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46203" y="3340331"/>
                          <a:ext cx="2071516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Up-gradient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9EB3ED32-8E7C-2F44-80F8-458FDB1708A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46203" y="3340331"/>
                          <a:ext cx="2071516" cy="830997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5926" t="-7547" r="-2963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741AF06-FF99-D14C-BBC0-B56C19089B42}"/>
                    </a:ext>
                  </a:extLst>
                </p:cNvPr>
                <p:cNvGrpSpPr/>
                <p:nvPr/>
              </p:nvGrpSpPr>
              <p:grpSpPr>
                <a:xfrm>
                  <a:off x="2569029" y="1846383"/>
                  <a:ext cx="5023262" cy="1092326"/>
                  <a:chOff x="2535382" y="3095272"/>
                  <a:chExt cx="5023262" cy="109232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E587291D-1C00-1F49-9FD3-6323FFAFAB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54222" y="3095272"/>
                        <a:ext cx="67196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E587291D-1C00-1F49-9FD3-6323FFAFAB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54222" y="3095272"/>
                        <a:ext cx="671960" cy="46166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37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1F64B0FB-1B12-6141-86D2-881F8C57272B}"/>
                      </a:ext>
                    </a:extLst>
                  </p:cNvPr>
                  <p:cNvGrpSpPr/>
                  <p:nvPr/>
                </p:nvGrpSpPr>
                <p:grpSpPr>
                  <a:xfrm>
                    <a:off x="2535382" y="3307789"/>
                    <a:ext cx="2313867" cy="863539"/>
                    <a:chOff x="2535382" y="3307789"/>
                    <a:chExt cx="2313867" cy="863539"/>
                  </a:xfrm>
                </p:grpSpPr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57FFC27B-BB2E-B546-ADCA-55F4E62031B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35382" y="3307789"/>
                      <a:ext cx="1607127" cy="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D8F8D412-9699-D345-B1BC-70A65C2632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46203" y="3340331"/>
                          <a:ext cx="2203046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Up-gradient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D8F8D412-9699-D345-B1BC-70A65C2632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46203" y="3340331"/>
                          <a:ext cx="2203046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4861" t="-7547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5F2C5533-3256-2643-A61A-F2B7DE5C1736}"/>
                      </a:ext>
                    </a:extLst>
                  </p:cNvPr>
                  <p:cNvGrpSpPr/>
                  <p:nvPr/>
                </p:nvGrpSpPr>
                <p:grpSpPr>
                  <a:xfrm>
                    <a:off x="5327074" y="3284047"/>
                    <a:ext cx="2231570" cy="903551"/>
                    <a:chOff x="2611567" y="3267777"/>
                    <a:chExt cx="2231570" cy="903551"/>
                  </a:xfrm>
                </p:grpSpPr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F70EC09F-E9BD-E841-A87C-F9BE4EF9E3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11567" y="3267777"/>
                      <a:ext cx="1531917" cy="18315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20FDEE6-6205-604B-AFAE-2DC65794BB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46203" y="3340331"/>
                          <a:ext cx="2196934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Spontaneous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20FDEE6-6205-604B-AFAE-2DC65794BB1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46203" y="3340331"/>
                          <a:ext cx="2196934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5594" t="-7547" r="-4895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046CE17-35EA-6544-9D07-50886171C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794" y="3638422"/>
                <a:ext cx="0" cy="226860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E7A425B-C1F8-894C-B979-46FA5264D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0794" y="5907024"/>
                <a:ext cx="5657643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89877A1-74D5-6543-A2AE-13602241F9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0794" y="4133088"/>
                <a:ext cx="5657643" cy="124968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7360418-078E-5F49-BA98-DB4616945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6799" y="3638422"/>
                <a:ext cx="0" cy="226860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1FDAA28-4549-114B-8D5B-9CE01AD37D8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884" y="3858185"/>
                    <a:ext cx="10124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1FDAA28-4549-114B-8D5B-9CE01AD37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3884" y="3858185"/>
                    <a:ext cx="1012491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107CEDE-40A9-A24F-B70A-E51AE116924E}"/>
                      </a:ext>
                    </a:extLst>
                  </p:cNvPr>
                  <p:cNvSpPr txBox="1"/>
                  <p:nvPr/>
                </p:nvSpPr>
                <p:spPr>
                  <a:xfrm>
                    <a:off x="6608893" y="4273472"/>
                    <a:ext cx="10124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107CEDE-40A9-A24F-B70A-E51AE11692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8893" y="4273472"/>
                    <a:ext cx="1012491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3FE5664-12F3-EA40-8507-56D3308EE3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9615" y="4757928"/>
                <a:ext cx="281718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B8BDE58-218C-9749-B0CD-71D59A194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49765" y="4319849"/>
                <a:ext cx="91703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FA81A9B-1EB4-DE42-A4E3-22D94ED99A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5711" y="4709161"/>
                <a:ext cx="0" cy="1223112"/>
              </a:xfrm>
              <a:prstGeom prst="line">
                <a:avLst/>
              </a:prstGeom>
              <a:ln w="635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C88384E-8DD9-5541-A372-30D63C66A9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3268" y="4319849"/>
                <a:ext cx="0" cy="1630712"/>
              </a:xfrm>
              <a:prstGeom prst="line">
                <a:avLst/>
              </a:prstGeom>
              <a:ln w="635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06F327E-21F5-044B-B431-4B2D50ADB20D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006" y="5380560"/>
                    <a:ext cx="10124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06F327E-21F5-044B-B431-4B2D50ADB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006" y="5380560"/>
                    <a:ext cx="1012491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1803F3-EDF0-F244-A255-9519A07981D3}"/>
                  </a:ext>
                </a:extLst>
              </p:cNvPr>
              <p:cNvSpPr txBox="1"/>
              <p:nvPr/>
            </p:nvSpPr>
            <p:spPr>
              <a:xfrm>
                <a:off x="5794060" y="2028616"/>
                <a:ext cx="6219228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So our formula is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𝒏𝑭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2200" b="1" dirty="0"/>
              </a:p>
              <a:p>
                <a:endParaRPr lang="en-US" sz="2200" b="1" dirty="0"/>
              </a:p>
              <a:p>
                <a:r>
                  <a:rPr lang="en-US" sz="2200" b="1" dirty="0">
                    <a:ea typeface="Cambria Math" panose="02040503050406030204" pitchFamily="18" charset="0"/>
                  </a:rPr>
                  <a:t>Example</a:t>
                </a:r>
                <a:r>
                  <a:rPr lang="en-US" sz="2200" dirty="0">
                    <a:ea typeface="Cambria Math" panose="02040503050406030204" pitchFamily="18" charset="0"/>
                  </a:rPr>
                  <a:t>: </a:t>
                </a:r>
                <a:r>
                  <a:rPr lang="en-US" sz="2200" b="1" dirty="0">
                    <a:ea typeface="Cambria Math" panose="02040503050406030204" pitchFamily="18" charset="0"/>
                  </a:rPr>
                  <a:t>Two moles of protons </a:t>
                </a:r>
                <a:r>
                  <a:rPr lang="en-US" sz="2200" dirty="0">
                    <a:ea typeface="Cambria Math" panose="02040503050406030204" pitchFamily="18" charset="0"/>
                  </a:rPr>
                  <a:t>are moved up-gradient 0.1 V. What’s the work?</a:t>
                </a:r>
              </a:p>
              <a:p>
                <a:endParaRPr lang="en-US" sz="2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9.65×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0.1=19,300 </m:t>
                      </m:r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𝟏𝟗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𝒌𝑱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1803F3-EDF0-F244-A255-9519A0798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60" y="2028616"/>
                <a:ext cx="6219228" cy="2800767"/>
              </a:xfrm>
              <a:prstGeom prst="rect">
                <a:avLst/>
              </a:prstGeom>
              <a:blipFill>
                <a:blip r:embed="rId12"/>
                <a:stretch>
                  <a:fillRect l="-1222" t="-1351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415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-1224"/>
            <a:ext cx="1212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Reversible non-PV work equals the change in Gibbs energy!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4D0B35-4B83-E84C-ACBC-CF451B248B95}"/>
              </a:ext>
            </a:extLst>
          </p:cNvPr>
          <p:cNvGrpSpPr/>
          <p:nvPr/>
        </p:nvGrpSpPr>
        <p:grpSpPr>
          <a:xfrm>
            <a:off x="3334852" y="2484914"/>
            <a:ext cx="4945224" cy="1217845"/>
            <a:chOff x="3361761" y="543388"/>
            <a:chExt cx="4945224" cy="1217845"/>
          </a:xfrm>
        </p:grpSpPr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00449F3D-4C43-C24E-A5EA-12EFB337720C}"/>
                </a:ext>
              </a:extLst>
            </p:cNvPr>
            <p:cNvSpPr/>
            <p:nvPr/>
          </p:nvSpPr>
          <p:spPr>
            <a:xfrm>
              <a:off x="3361761" y="543388"/>
              <a:ext cx="4945224" cy="1217845"/>
            </a:xfrm>
            <a:prstGeom prst="frame">
              <a:avLst>
                <a:gd name="adj1" fmla="val 33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C600D7-678B-F341-9E2C-13EDEC848B39}"/>
                </a:ext>
              </a:extLst>
            </p:cNvPr>
            <p:cNvSpPr/>
            <p:nvPr/>
          </p:nvSpPr>
          <p:spPr>
            <a:xfrm>
              <a:off x="3900109" y="7091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D9673C-0718-7548-8F3A-393AC320A1D9}"/>
                </a:ext>
              </a:extLst>
            </p:cNvPr>
            <p:cNvSpPr/>
            <p:nvPr/>
          </p:nvSpPr>
          <p:spPr>
            <a:xfrm>
              <a:off x="7150271" y="8615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FF008F-6420-2442-844B-CFB49351C419}"/>
                </a:ext>
              </a:extLst>
            </p:cNvPr>
            <p:cNvSpPr/>
            <p:nvPr/>
          </p:nvSpPr>
          <p:spPr>
            <a:xfrm>
              <a:off x="6257851" y="1400769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80E680-53F3-FB44-AB31-E9BFA2559BD1}"/>
                </a:ext>
              </a:extLst>
            </p:cNvPr>
            <p:cNvSpPr/>
            <p:nvPr/>
          </p:nvSpPr>
          <p:spPr>
            <a:xfrm>
              <a:off x="5202775" y="1180692"/>
              <a:ext cx="93306" cy="10263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EB47B50-B75A-F84F-81C7-B69869B9C349}"/>
                </a:ext>
              </a:extLst>
            </p:cNvPr>
            <p:cNvSpPr/>
            <p:nvPr/>
          </p:nvSpPr>
          <p:spPr>
            <a:xfrm>
              <a:off x="4349921" y="13187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33F3BB-C271-0E41-9C56-F4385DD82C23}"/>
                </a:ext>
              </a:extLst>
            </p:cNvPr>
            <p:cNvSpPr/>
            <p:nvPr/>
          </p:nvSpPr>
          <p:spPr>
            <a:xfrm>
              <a:off x="7759871" y="14711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68BF56-9385-F946-8446-FEA71FF9E434}"/>
                </a:ext>
              </a:extLst>
            </p:cNvPr>
            <p:cNvSpPr txBox="1"/>
            <p:nvPr/>
          </p:nvSpPr>
          <p:spPr>
            <a:xfrm>
              <a:off x="4609096" y="798668"/>
              <a:ext cx="2356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 “Y”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A41C4E-714D-3F4E-A4E9-41067B92A374}"/>
              </a:ext>
            </a:extLst>
          </p:cNvPr>
          <p:cNvGrpSpPr/>
          <p:nvPr/>
        </p:nvGrpSpPr>
        <p:grpSpPr>
          <a:xfrm>
            <a:off x="3334852" y="426457"/>
            <a:ext cx="4945224" cy="1217845"/>
            <a:chOff x="3361761" y="2222898"/>
            <a:chExt cx="4945224" cy="1217845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14768F63-20E6-A54E-A74A-B8D4938A0C59}"/>
                </a:ext>
              </a:extLst>
            </p:cNvPr>
            <p:cNvSpPr/>
            <p:nvPr/>
          </p:nvSpPr>
          <p:spPr>
            <a:xfrm>
              <a:off x="3361761" y="2222898"/>
              <a:ext cx="4945224" cy="1217845"/>
            </a:xfrm>
            <a:prstGeom prst="frame">
              <a:avLst>
                <a:gd name="adj1" fmla="val 33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42454F-E5F0-334A-A8BD-4E4CD77BE88E}"/>
                </a:ext>
              </a:extLst>
            </p:cNvPr>
            <p:cNvSpPr/>
            <p:nvPr/>
          </p:nvSpPr>
          <p:spPr>
            <a:xfrm>
              <a:off x="7521031" y="24486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6DD2079-8174-4742-965A-B9AA5FB7CBD0}"/>
                </a:ext>
              </a:extLst>
            </p:cNvPr>
            <p:cNvSpPr/>
            <p:nvPr/>
          </p:nvSpPr>
          <p:spPr>
            <a:xfrm>
              <a:off x="6173712" y="2880946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8392AA-EFB7-CC47-9179-D3D987E40F3B}"/>
                </a:ext>
              </a:extLst>
            </p:cNvPr>
            <p:cNvSpPr/>
            <p:nvPr/>
          </p:nvSpPr>
          <p:spPr>
            <a:xfrm>
              <a:off x="7415416" y="2885121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C4303A-7F32-0640-A0DC-3A663EC358D2}"/>
                </a:ext>
              </a:extLst>
            </p:cNvPr>
            <p:cNvSpPr/>
            <p:nvPr/>
          </p:nvSpPr>
          <p:spPr>
            <a:xfrm>
              <a:off x="8102720" y="2920212"/>
              <a:ext cx="93306" cy="10263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9F7D70-0010-0A42-AF5D-2BF52C05FEA5}"/>
                </a:ext>
              </a:extLst>
            </p:cNvPr>
            <p:cNvSpPr/>
            <p:nvPr/>
          </p:nvSpPr>
          <p:spPr>
            <a:xfrm>
              <a:off x="4119809" y="30582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34173E-BC77-664A-AB39-EF1A80AE9750}"/>
                </a:ext>
              </a:extLst>
            </p:cNvPr>
            <p:cNvSpPr/>
            <p:nvPr/>
          </p:nvSpPr>
          <p:spPr>
            <a:xfrm>
              <a:off x="7529759" y="32106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8EC2F2-1B94-4D43-8568-45450284051F}"/>
                </a:ext>
              </a:extLst>
            </p:cNvPr>
            <p:cNvSpPr txBox="1"/>
            <p:nvPr/>
          </p:nvSpPr>
          <p:spPr>
            <a:xfrm>
              <a:off x="4594545" y="2423457"/>
              <a:ext cx="2356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 “X”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7C33E07A-EA9B-3648-B1E6-5A214F799B7C}"/>
              </a:ext>
            </a:extLst>
          </p:cNvPr>
          <p:cNvSpPr/>
          <p:nvPr/>
        </p:nvSpPr>
        <p:spPr>
          <a:xfrm>
            <a:off x="7996778" y="982646"/>
            <a:ext cx="1106563" cy="2152362"/>
          </a:xfrm>
          <a:prstGeom prst="arc">
            <a:avLst>
              <a:gd name="adj1" fmla="val 16526283"/>
              <a:gd name="adj2" fmla="val 5902970"/>
            </a:avLst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D8805F0-49D9-6E4C-B0BB-6D82C83F16BA}"/>
              </a:ext>
            </a:extLst>
          </p:cNvPr>
          <p:cNvSpPr/>
          <p:nvPr/>
        </p:nvSpPr>
        <p:spPr>
          <a:xfrm flipH="1" flipV="1">
            <a:off x="2535297" y="971962"/>
            <a:ext cx="1082852" cy="2121875"/>
          </a:xfrm>
          <a:prstGeom prst="arc">
            <a:avLst>
              <a:gd name="adj1" fmla="val 16526283"/>
              <a:gd name="adj2" fmla="val 5902970"/>
            </a:avLst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FFE46D-8F76-4544-8A94-8996ABB5D6AE}"/>
                  </a:ext>
                </a:extLst>
              </p:cNvPr>
              <p:cNvSpPr txBox="1"/>
              <p:nvPr/>
            </p:nvSpPr>
            <p:spPr>
              <a:xfrm>
                <a:off x="-105112" y="1412918"/>
                <a:ext cx="26404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dirty="0"/>
                      <m:t>−</m:t>
                    </m:r>
                    <m:r>
                      <m:rPr>
                        <m:nor/>
                      </m:rPr>
                      <a:rPr lang="en-US" sz="2400" dirty="0"/>
                      <m:t>gradient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(not spontaneous)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FFE46D-8F76-4544-8A94-8996ABB5D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12" y="1412918"/>
                <a:ext cx="26404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2B29BC-DB88-BC4C-A64E-49E7360B66C4}"/>
                  </a:ext>
                </a:extLst>
              </p:cNvPr>
              <p:cNvSpPr txBox="1"/>
              <p:nvPr/>
            </p:nvSpPr>
            <p:spPr>
              <a:xfrm>
                <a:off x="9124519" y="1412918"/>
                <a:ext cx="23563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Down-gradient</a:t>
                </a:r>
              </a:p>
              <a:p>
                <a:pPr algn="ctr"/>
                <a:r>
                  <a:rPr lang="en-US" sz="2400" dirty="0"/>
                  <a:t>(spontaneous)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2B29BC-DB88-BC4C-A64E-49E7360B6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519" y="1412918"/>
                <a:ext cx="2356338" cy="1200329"/>
              </a:xfrm>
              <a:prstGeom prst="rect">
                <a:avLst/>
              </a:prstGeom>
              <a:blipFill>
                <a:blip r:embed="rId4"/>
                <a:stretch>
                  <a:fillRect t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31D63A4-395A-0742-85E8-D3D48B0814E7}"/>
              </a:ext>
            </a:extLst>
          </p:cNvPr>
          <p:cNvSpPr txBox="1"/>
          <p:nvPr/>
        </p:nvSpPr>
        <p:spPr>
          <a:xfrm>
            <a:off x="4582187" y="1124259"/>
            <a:ext cx="161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(Higher 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2A11B2-BF05-624C-B977-7EF0BE9BB8F9}"/>
                  </a:ext>
                </a:extLst>
              </p:cNvPr>
              <p:cNvSpPr txBox="1"/>
              <p:nvPr/>
            </p:nvSpPr>
            <p:spPr>
              <a:xfrm>
                <a:off x="446057" y="4010578"/>
                <a:ext cx="1123260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 relationship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𝒅𝑮</m:t>
                    </m:r>
                  </m:oMath>
                </a14:m>
                <a:r>
                  <a:rPr lang="en-US" sz="2400" dirty="0"/>
                  <a:t> holds as long as the work is carried out </a:t>
                </a:r>
                <a:r>
                  <a:rPr lang="en-US" sz="2400" b="1" dirty="0"/>
                  <a:t>reversibly</a:t>
                </a:r>
                <a:r>
                  <a:rPr lang="en-US" sz="2400" dirty="0"/>
                  <a:t> and at </a:t>
                </a:r>
                <a:r>
                  <a:rPr lang="en-US" sz="2400" b="1" dirty="0"/>
                  <a:t>constant temperature </a:t>
                </a:r>
                <a:r>
                  <a:rPr lang="en-US" sz="2400" dirty="0"/>
                  <a:t>and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Similar statements apply to </a:t>
                </a:r>
                <a:r>
                  <a:rPr lang="en-US" sz="2400" b="1" dirty="0"/>
                  <a:t>finite changes</a:t>
                </a:r>
                <a:r>
                  <a:rPr lang="en-US" sz="2400" dirty="0"/>
                  <a:t>: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as long as the work is carried out </a:t>
                </a:r>
                <a:r>
                  <a:rPr lang="en-US" sz="2400" b="1" dirty="0"/>
                  <a:t>reversibly</a:t>
                </a:r>
                <a:r>
                  <a:rPr lang="en-US" sz="2400" dirty="0"/>
                  <a:t> and at </a:t>
                </a:r>
                <a:r>
                  <a:rPr lang="en-US" sz="2400" b="1" dirty="0"/>
                  <a:t>constant temperature </a:t>
                </a:r>
                <a:r>
                  <a:rPr lang="en-US" sz="2400" dirty="0"/>
                  <a:t>and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2A11B2-BF05-624C-B977-7EF0BE9B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7" y="4010578"/>
                <a:ext cx="11232603" cy="1569660"/>
              </a:xfrm>
              <a:prstGeom prst="rect">
                <a:avLst/>
              </a:prstGeom>
              <a:blipFill>
                <a:blip r:embed="rId5"/>
                <a:stretch>
                  <a:fillRect l="-904" t="-2400" r="-135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613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99A027-9873-8C48-8EA6-6C3969742281}"/>
              </a:ext>
            </a:extLst>
          </p:cNvPr>
          <p:cNvSpPr txBox="1"/>
          <p:nvPr/>
        </p:nvSpPr>
        <p:spPr>
          <a:xfrm>
            <a:off x="0" y="0"/>
            <a:ext cx="9351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Self-consistent (“coherent”) unit 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B2350-25F6-5A44-ADD4-DA4D6CE1BD60}"/>
              </a:ext>
            </a:extLst>
          </p:cNvPr>
          <p:cNvSpPr txBox="1"/>
          <p:nvPr/>
        </p:nvSpPr>
        <p:spPr>
          <a:xfrm>
            <a:off x="146304" y="584429"/>
            <a:ext cx="905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SI, atomic units,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“SI guarantee” works for other unit systems too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2EB79E-E76F-5D44-A858-7430AA57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9" y="1538190"/>
            <a:ext cx="9596882" cy="40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46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99A027-9873-8C48-8EA6-6C3969742281}"/>
              </a:ext>
            </a:extLst>
          </p:cNvPr>
          <p:cNvSpPr txBox="1"/>
          <p:nvPr/>
        </p:nvSpPr>
        <p:spPr>
          <a:xfrm>
            <a:off x="0" y="0"/>
            <a:ext cx="9351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Self-consistent (“coherent”) unit 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B2350-25F6-5A44-ADD4-DA4D6CE1BD60}"/>
              </a:ext>
            </a:extLst>
          </p:cNvPr>
          <p:cNvSpPr txBox="1"/>
          <p:nvPr/>
        </p:nvSpPr>
        <p:spPr>
          <a:xfrm>
            <a:off x="146304" y="584429"/>
            <a:ext cx="905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argument of an exponential is always dimensionless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F7B387-D15E-6A49-89AF-21015F37B140}"/>
              </a:ext>
            </a:extLst>
          </p:cNvPr>
          <p:cNvGrpSpPr/>
          <p:nvPr/>
        </p:nvGrpSpPr>
        <p:grpSpPr>
          <a:xfrm>
            <a:off x="960692" y="2298593"/>
            <a:ext cx="10987720" cy="1799269"/>
            <a:chOff x="371041" y="1484210"/>
            <a:chExt cx="10987720" cy="1799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D6B815B-0BFE-6148-ABF0-EA4A0BC6D4B5}"/>
                    </a:ext>
                  </a:extLst>
                </p:cNvPr>
                <p:cNvSpPr/>
                <p:nvPr/>
              </p:nvSpPr>
              <p:spPr>
                <a:xfrm>
                  <a:off x="2300105" y="1684197"/>
                  <a:ext cx="9058656" cy="13992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 must have dimensions 1/speed</a:t>
                  </a:r>
                  <a:r>
                    <a:rPr lang="en-US" sz="2400" baseline="30000" dirty="0">
                      <a:solidFill>
                        <a:schemeClr val="tx1"/>
                      </a:solidFill>
                    </a:rPr>
                    <a:t>2</a:t>
                  </a:r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D6B815B-0BFE-6148-ABF0-EA4A0BC6D4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0105" y="1684197"/>
                  <a:ext cx="9058656" cy="1399294"/>
                </a:xfrm>
                <a:prstGeom prst="rect">
                  <a:avLst/>
                </a:prstGeom>
                <a:blipFill>
                  <a:blip r:embed="rId2"/>
                  <a:stretch>
                    <a:fillRect l="-560" b="-9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96A53A-48CF-B04E-A646-FA3289667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041" y="1484210"/>
              <a:ext cx="1671887" cy="1799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974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A6C2A-6089-0A47-92CC-576A95BC22E0}"/>
                  </a:ext>
                </a:extLst>
              </p:cNvPr>
              <p:cNvSpPr txBox="1"/>
              <p:nvPr/>
            </p:nvSpPr>
            <p:spPr>
              <a:xfrm>
                <a:off x="4778459" y="116137"/>
                <a:ext cx="7413541" cy="6625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True because we say so (i.e., by definition)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we say work is “strictly PV,” we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there’s additional, non-PV work, add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(electrical, concentration)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1" dirty="0"/>
                  <a:t>True because math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Total differential: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𝑋𝑌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Product rule: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𝑋𝑑𝑌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𝑌𝑑𝑋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𝐴𝑑𝑋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𝐵𝑑𝑌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exists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No-brainer, Euler Chain, inverter: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1" dirty="0"/>
                  <a:t>True because sometimes we decide to carry out experiments in certain ways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Isobaric conditions: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Isothermal conditions: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Isochoric conditions: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Mechanical reversibility: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𝑠𝑢𝑟𝑟</m:t>
                        </m:r>
                      </m:sub>
                    </m:sSub>
                  </m:oMath>
                </a14:m>
                <a:r>
                  <a:rPr lang="en-US" dirty="0"/>
                  <a:t> (AKA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ex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Thermal reversibility: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𝑠𝑢𝑟𝑟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b="1" dirty="0"/>
                  <a:t>True because this is how nature works (we think)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Law: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Law: All spontaneous processes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Thermodynamic definition of entropy: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A6C2A-6089-0A47-92CC-576A95BC2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59" y="116137"/>
                <a:ext cx="7413541" cy="6625725"/>
              </a:xfrm>
              <a:prstGeom prst="rect">
                <a:avLst/>
              </a:prstGeom>
              <a:blipFill>
                <a:blip r:embed="rId2"/>
                <a:stretch>
                  <a:fillRect l="-684" t="-383" r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0"/>
            <a:ext cx="45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Derivations</a:t>
            </a:r>
          </a:p>
        </p:txBody>
      </p:sp>
    </p:spTree>
    <p:extLst>
      <p:ext uri="{BB962C8B-B14F-4D97-AF65-F5344CB8AC3E}">
        <p14:creationId xmlns:p14="http://schemas.microsoft.com/office/powerpoint/2010/main" val="19569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 rot="17346277" flipH="1">
            <a:off x="6341137" y="3171859"/>
            <a:ext cx="1850188" cy="2114505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BDFA2-1BD4-3E46-96D1-4B7798D14B53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BDFA2-1BD4-3E46-96D1-4B7798D14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/>
              <p:nvPr/>
            </p:nvSpPr>
            <p:spPr>
              <a:xfrm>
                <a:off x="5763592" y="5225096"/>
                <a:ext cx="5373046" cy="1278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sz="2000" dirty="0"/>
                  <a:t>Measure with the Joule experiment (”balloon popping” … we didn’t do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592" y="5225096"/>
                <a:ext cx="5373046" cy="1278427"/>
              </a:xfrm>
              <a:prstGeom prst="rect">
                <a:avLst/>
              </a:prstGeom>
              <a:blipFill>
                <a:blip r:embed="rId6"/>
                <a:stretch>
                  <a:fillRect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6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4BBAFF0-B041-3B4A-83B0-17F7CBBDF0D4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0886DA-CFB6-0F4C-8C23-3A1811EE894B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35A7D-4EF3-984E-9769-177447A3813F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58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CD594479-A459-7046-B273-58F4E53C4FC8}"/>
              </a:ext>
            </a:extLst>
          </p:cNvPr>
          <p:cNvSpPr/>
          <p:nvPr/>
        </p:nvSpPr>
        <p:spPr>
          <a:xfrm>
            <a:off x="6412047" y="1360170"/>
            <a:ext cx="2533422" cy="3818280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0F8CF-9607-8A46-A742-11E1F148557A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39DBE4-64A9-4B42-BDE1-168F4DEA1C85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176CE-C1D4-F140-B956-A9969E513EBF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4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E27C0D63-E704-AD48-9E69-EF3150B8D423}"/>
              </a:ext>
            </a:extLst>
          </p:cNvPr>
          <p:cNvSpPr/>
          <p:nvPr/>
        </p:nvSpPr>
        <p:spPr>
          <a:xfrm flipH="1">
            <a:off x="1449276" y="617220"/>
            <a:ext cx="3831383" cy="4484898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B832F-BF3C-BD41-8324-0F857F98E139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06882-3A0D-6A45-A59C-0DFFEDA95745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CAD908-1793-3448-8976-0DFA73CE5F3D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7BC97C-93F9-294D-9256-C677BE59D3FE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Enthalpy (H) goes up</a:t>
            </a:r>
          </a:p>
        </p:txBody>
      </p:sp>
    </p:spTree>
    <p:extLst>
      <p:ext uri="{BB962C8B-B14F-4D97-AF65-F5344CB8AC3E}">
        <p14:creationId xmlns:p14="http://schemas.microsoft.com/office/powerpoint/2010/main" val="38683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2575</Words>
  <Application>Microsoft Macintosh PowerPoint</Application>
  <PresentationFormat>Widescreen</PresentationFormat>
  <Paragraphs>450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101</cp:revision>
  <dcterms:created xsi:type="dcterms:W3CDTF">2021-11-02T21:07:57Z</dcterms:created>
  <dcterms:modified xsi:type="dcterms:W3CDTF">2021-12-12T22:04:12Z</dcterms:modified>
</cp:coreProperties>
</file>